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commentAuthors.xml" ContentType="application/vnd.openxmlformats-officedocument.presentationml.commentAuthor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3" r:id="rId3"/>
    <p:sldId id="295" r:id="rId4"/>
    <p:sldId id="296" r:id="rId5"/>
    <p:sldId id="297" r:id="rId6"/>
    <p:sldId id="298" r:id="rId7"/>
    <p:sldId id="299" r:id="rId8"/>
    <p:sldId id="294" r:id="rId9"/>
    <p:sldId id="270" r:id="rId10"/>
    <p:sldId id="271" r:id="rId11"/>
    <p:sldId id="272" r:id="rId12"/>
    <p:sldId id="273" r:id="rId13"/>
    <p:sldId id="274" r:id="rId14"/>
    <p:sldId id="275" r:id="rId15"/>
    <p:sldId id="300" r:id="rId16"/>
    <p:sldId id="292" r:id="rId17"/>
    <p:sldId id="280" r:id="rId18"/>
    <p:sldId id="281" r:id="rId19"/>
    <p:sldId id="282" r:id="rId20"/>
    <p:sldId id="284" r:id="rId21"/>
    <p:sldId id="291" r:id="rId22"/>
    <p:sldId id="287" r:id="rId23"/>
    <p:sldId id="290" r:id="rId24"/>
    <p:sldId id="301"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átia Bräkling" initials="KB"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020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9" autoAdjust="0"/>
    <p:restoredTop sz="69540" autoAdjust="0"/>
  </p:normalViewPr>
  <p:slideViewPr>
    <p:cSldViewPr snapToGrid="0" snapToObjects="1">
      <p:cViewPr>
        <p:scale>
          <a:sx n="70" d="100"/>
          <a:sy n="70" d="100"/>
        </p:scale>
        <p:origin x="-2010" y="-16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A02D9A-1D67-4418-BDA4-C83F94E0D43B}" type="datetimeFigureOut">
              <a:rPr lang="pt-BR" smtClean="0"/>
              <a:pPr/>
              <a:t>05/10/2015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9D2344-A9B2-4D36-8C69-635845640626}" type="slidenum">
              <a:rPr lang="pt-BR" smtClean="0"/>
              <a:pPr/>
              <a:t>‹nº›</a:t>
            </a:fld>
            <a:endParaRPr lang="pt-BR"/>
          </a:p>
        </p:txBody>
      </p:sp>
    </p:spTree>
    <p:extLst>
      <p:ext uri="{BB962C8B-B14F-4D97-AF65-F5344CB8AC3E}">
        <p14:creationId xmlns:p14="http://schemas.microsoft.com/office/powerpoint/2010/main" xmlns="" val="239015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revistaescola.abril.com.br/formacao/formacao-continuada/desafio-ler-compreender-todas-disciplinas-525311.s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youtube.com/watch?v=UFwWWsz_X9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educarede.org.b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planetasustentavel.abril.com.br/noticia/atitude/zumbi-semeador-lixo-630174.shtml?func=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olegiostockler-blog.com/?p=540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lanetasustentavel.abril.com.br/especiais/manual-de-etiqueta-2014.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educarede.org.b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sz="1600" b="1" u="none" dirty="0" smtClean="0">
                <a:ea typeface="ＭＳ Ｐゴシック" pitchFamily="34" charset="-128"/>
              </a:rPr>
              <a:t>CARO GESTOR</a:t>
            </a:r>
            <a:endParaRPr lang="pt-BR" sz="1600" b="1" u="none" baseline="0" dirty="0" smtClean="0">
              <a:ea typeface="ＭＳ Ｐゴシック" pitchFamily="34" charset="-128"/>
            </a:endParaRPr>
          </a:p>
          <a:p>
            <a:endParaRPr lang="pt-BR" sz="1600" b="1" u="none" baseline="0" dirty="0" smtClean="0">
              <a:ea typeface="ＭＳ Ｐゴシック" pitchFamily="34" charset="-128"/>
            </a:endParaRPr>
          </a:p>
          <a:p>
            <a:pPr marL="0" indent="0">
              <a:buFontTx/>
              <a:buNone/>
            </a:pPr>
            <a:r>
              <a:rPr lang="pt-BR" sz="1600" b="0" baseline="0" dirty="0" smtClean="0">
                <a:ea typeface="ＭＳ Ｐゴシック" pitchFamily="34" charset="-128"/>
              </a:rPr>
              <a:t>Aqui inicia-se a segunda parte da pauta que será desenvolvida para a discussão do tema proposto: </a:t>
            </a:r>
            <a:r>
              <a:rPr lang="pt-BR" sz="1600" b="1" baseline="0" dirty="0" smtClean="0">
                <a:ea typeface="ＭＳ Ｐゴシック" pitchFamily="34" charset="-128"/>
              </a:rPr>
              <a:t>A competência leitora nas diversas áreas do conhecimento. Ler na sala de aula: o que a compreensão dos diferentes textos que circulam na sala de aula requer do professor e do aluno?</a:t>
            </a:r>
          </a:p>
          <a:p>
            <a:pPr marL="0" indent="0">
              <a:buFontTx/>
              <a:buNone/>
            </a:pPr>
            <a:endParaRPr lang="pt-BR" sz="1600" b="0" baseline="0" dirty="0" smtClean="0">
              <a:ea typeface="ＭＳ Ｐゴシック" pitchFamily="34" charset="-128"/>
            </a:endParaRPr>
          </a:p>
          <a:p>
            <a:pPr marL="0" indent="0">
              <a:buFontTx/>
              <a:buNone/>
            </a:pPr>
            <a:r>
              <a:rPr lang="pt-BR" sz="1600" b="0" baseline="0" dirty="0" smtClean="0">
                <a:ea typeface="ＭＳ Ｐゴシック" pitchFamily="34" charset="-128"/>
              </a:rPr>
              <a:t>A segunda parte do título consta do próximo slide. Apresente-o e comente-o de acordo com as orientações apresentadas no próximo slide.</a:t>
            </a:r>
          </a:p>
        </p:txBody>
      </p:sp>
      <p:sp>
        <p:nvSpPr>
          <p:cNvPr id="4" name="Espaço Reservado para Número de Slide 3"/>
          <p:cNvSpPr>
            <a:spLocks noGrp="1"/>
          </p:cNvSpPr>
          <p:nvPr>
            <p:ph type="sldNum" sz="quarter" idx="10"/>
          </p:nvPr>
        </p:nvSpPr>
        <p:spPr/>
        <p:txBody>
          <a:bodyPr/>
          <a:lstStyle/>
          <a:p>
            <a:fld id="{0F9D2344-A9B2-4D36-8C69-635845640626}" type="slidenum">
              <a:rPr lang="pt-BR" smtClean="0"/>
              <a:pPr/>
              <a:t>1</a:t>
            </a:fld>
            <a:endParaRPr lang="pt-BR"/>
          </a:p>
        </p:txBody>
      </p:sp>
    </p:spTree>
    <p:extLst>
      <p:ext uri="{BB962C8B-B14F-4D97-AF65-F5344CB8AC3E}">
        <p14:creationId xmlns:p14="http://schemas.microsoft.com/office/powerpoint/2010/main" xmlns="" val="265564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sz="1600" b="0" cap="none" baseline="0" dirty="0" smtClean="0"/>
              <a:t>Este é o momento que complementa a sistematização de conhecimento, que você iniciou a partir do encaminhamento dado nas orientações do slide anterior. Proceda, agora, de acordo com as orientações apresentadas a seguir.</a:t>
            </a:r>
          </a:p>
          <a:p>
            <a:endParaRPr lang="pt-BR" sz="1600" b="1" cap="none" baseline="0" dirty="0" smtClean="0"/>
          </a:p>
          <a:p>
            <a:r>
              <a:rPr lang="pt-BR" sz="1600" b="1" cap="none" baseline="0" dirty="0" smtClean="0"/>
              <a:t>I - Orientações Gerais para o Desenvolvimento da Atividade</a:t>
            </a:r>
          </a:p>
          <a:p>
            <a:endParaRPr lang="pt-BR" sz="1400" b="1" cap="small" baseline="0" dirty="0" smtClean="0"/>
          </a:p>
          <a:p>
            <a:r>
              <a:rPr lang="pt-BR" sz="1400" b="0" cap="none" baseline="0" dirty="0" smtClean="0"/>
              <a:t>Retome as anotações, sistematizando as informações oferecidas no momento anterior: vá lendo o slide e articulando cada aspecto apontado com os exemplos anotados por você e já classificado. </a:t>
            </a:r>
          </a:p>
          <a:p>
            <a:endParaRPr lang="pt-BR" sz="1400" b="0" cap="none" baseline="0" dirty="0" smtClean="0"/>
          </a:p>
          <a:p>
            <a:r>
              <a:rPr lang="pt-BR" sz="1400" b="0" cap="none" baseline="0" dirty="0" smtClean="0"/>
              <a:t>Use como referência também todos os exemplos citados nos textos de apoio: relativos aos tipo de leitura, capacidades de leitura e procedimentos de leitura. Além disso, utilize as orientações sobre cada um dos textos oferecidas neste material. Por exemplo: é possível ler a resenha do documentário linearmente, embora isso não seja possível quanto ao Manual, pois ele prevê a articulação de diferentes linguagens.  Ou: a leitura do poema pode solicitar do leitor que retome trecho a trecho, pois há a organização em versos e a possível quebra de linearidade no enunciado, que pode “atrapalhar” a recuperação do sentido pelo leitor. </a:t>
            </a:r>
          </a:p>
          <a:p>
            <a:endParaRPr lang="pt-BR" sz="1400" b="0" cap="none" baseline="0" dirty="0" smtClean="0"/>
          </a:p>
          <a:p>
            <a:r>
              <a:rPr lang="pt-BR" sz="1400" b="0" cap="none" baseline="0" dirty="0" smtClean="0"/>
              <a:t>Antes de ler o poema é preciso recuperar o contexto histórico com uma pesquisa preliminar, o que pode não ser necessário quando se trata da leitura da matéria do portal Planeta Sustentável, pois ser contemporâneo ao leitor e, dessa forma, pode ser mais conhecido. </a:t>
            </a:r>
          </a:p>
          <a:p>
            <a:endParaRPr lang="pt-BR" sz="1400" b="0" cap="none" baseline="0" dirty="0" smtClean="0"/>
          </a:p>
          <a:p>
            <a:r>
              <a:rPr lang="pt-BR" sz="1400" b="0" cap="none" baseline="0" dirty="0" smtClean="0"/>
              <a:t>Ao ler o Manual, é preciso ser proficiente na leitura de infográficos e o que representam, pois, caso contrário, parte do sentido do texto pode perder-se; e isso não acontece quando da leitura da entrevista ou da resenha. </a:t>
            </a:r>
          </a:p>
          <a:p>
            <a:endParaRPr lang="pt-BR" sz="1400" b="0" cap="none" baseline="0" dirty="0" smtClean="0"/>
          </a:p>
          <a:p>
            <a:r>
              <a:rPr lang="pt-BR" sz="1400" b="0" cap="none" baseline="0" dirty="0" smtClean="0"/>
              <a:t>Ao ler a entrevista, é possível ampliar informações seguindo hiperlinks indicados, o que requer procedimentos específicos; e isso não acontece na leitura do poema. </a:t>
            </a:r>
          </a:p>
          <a:p>
            <a:endParaRPr lang="pt-BR" sz="1400" b="0" cap="none" baseline="0" dirty="0" smtClean="0"/>
          </a:p>
          <a:p>
            <a:r>
              <a:rPr lang="pt-BR" sz="1400" b="0" cap="none" baseline="0" dirty="0" smtClean="0"/>
              <a:t>Ao ler um poema não se espera uma constatação de fatos com dados, infográficos, citações; ao contrário de quando se lê uma entrevista, uma resenha ou um Manual.</a:t>
            </a:r>
            <a:endParaRPr lang="pt-BR" sz="1400" b="0" cap="none" baseline="0"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10</a:t>
            </a:fld>
            <a:endParaRPr lang="pt-BR"/>
          </a:p>
        </p:txBody>
      </p:sp>
    </p:spTree>
    <p:extLst>
      <p:ext uri="{BB962C8B-B14F-4D97-AF65-F5344CB8AC3E}">
        <p14:creationId xmlns:p14="http://schemas.microsoft.com/office/powerpoint/2010/main" xmlns="" val="351754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10000"/>
          </a:bodyPr>
          <a:lstStyle/>
          <a:p>
            <a:r>
              <a:rPr lang="pt-BR" sz="1600" b="1" cap="none" baseline="0" dirty="0" smtClean="0"/>
              <a:t>I - Orientações</a:t>
            </a:r>
            <a:r>
              <a:rPr lang="pt-BR" sz="1600" b="1" cap="small" baseline="0" dirty="0" smtClean="0"/>
              <a:t> </a:t>
            </a:r>
            <a:r>
              <a:rPr lang="pt-BR" sz="1600" b="1" cap="none" baseline="0" dirty="0" smtClean="0"/>
              <a:t>Gerais para o desenvolvimento da atividade [cont.]</a:t>
            </a:r>
          </a:p>
          <a:p>
            <a:endParaRPr lang="pt-BR" sz="1400" b="1" cap="small" baseline="0" dirty="0" smtClean="0"/>
          </a:p>
          <a:p>
            <a:r>
              <a:rPr lang="pt-BR" sz="1400" b="0" cap="none" baseline="0" dirty="0" smtClean="0"/>
              <a:t>Mais uma vez, retome as anotações, sistematizando as informações oferecidas no momento anterior: vá lendo o slide e articulando cada aspecto apontado com os exemplos anotados por você e já classificado. </a:t>
            </a:r>
          </a:p>
          <a:p>
            <a:endParaRPr lang="pt-BR" sz="1400" b="0" cap="none" baseline="0" dirty="0" smtClean="0"/>
          </a:p>
          <a:p>
            <a:r>
              <a:rPr lang="pt-BR" sz="1400" b="0" cap="none" baseline="0" dirty="0" smtClean="0"/>
              <a:t>Use como referência também todos os exemplos citados nos textos de apoio e as orientações sobre cada um dos textos oferecidas neste material. Por exemplo: quando se trata de alunos maiores, já alfabetizados, certamente as questões relativas à aquisição do sistema de escrita não se colocarão. Quando – antes de ler o Manual – é feita uma recuperação do sentido de </a:t>
            </a:r>
            <a:r>
              <a:rPr lang="pt-BR" sz="1400" b="0" i="1" cap="none" baseline="0" dirty="0" smtClean="0"/>
              <a:t>Manual</a:t>
            </a:r>
            <a:r>
              <a:rPr lang="pt-BR" sz="1400" b="0" cap="none" baseline="0" dirty="0" smtClean="0"/>
              <a:t> e do sentido de </a:t>
            </a:r>
            <a:r>
              <a:rPr lang="pt-BR" sz="1400" b="0" i="1" cap="none" baseline="0" dirty="0" smtClean="0"/>
              <a:t>etiqueta</a:t>
            </a:r>
            <a:r>
              <a:rPr lang="pt-BR" sz="1400" b="0" cap="none" baseline="0" dirty="0" smtClean="0"/>
              <a:t> é possível antecipar o tipo de conteúdo que será encontrado no texto, assim como o modo que foi utilizado para dizer esse conteúdo. </a:t>
            </a:r>
          </a:p>
          <a:p>
            <a:endParaRPr lang="pt-BR" sz="1400" b="0" cap="none" baseline="0" dirty="0" smtClean="0"/>
          </a:p>
          <a:p>
            <a:r>
              <a:rPr lang="pt-BR" sz="1400" b="0" cap="none" baseline="0" dirty="0" smtClean="0"/>
              <a:t>Quando se sabe o que é uma resenha (um texto que analisa criticamente um produto cultural qualquer, como filme, espetáculos teatrais, livros, espetáculos musicais e de dança, restaurantes, por exemplo) é possível antecipar o que será dito, o que torna a leitura mais fluente. </a:t>
            </a:r>
          </a:p>
          <a:p>
            <a:endParaRPr lang="pt-BR" sz="1400" b="0" cap="none" baseline="0" dirty="0" smtClean="0"/>
          </a:p>
          <a:p>
            <a:r>
              <a:rPr lang="pt-BR" sz="1400" b="0" cap="none" baseline="0" dirty="0" smtClean="0"/>
              <a:t>Quando se sabe qual a perspectiva de determinado autor sobre um assunto (como o que pensa o portal Planeta Sustentável sobre a questão da escassez de água no planeta) é fácil antecipar e inferir o que está escrito no processo de leitura. </a:t>
            </a:r>
          </a:p>
          <a:p>
            <a:endParaRPr lang="pt-BR" sz="1400" b="0" cap="none" baseline="0" dirty="0" smtClean="0"/>
          </a:p>
          <a:p>
            <a:r>
              <a:rPr lang="pt-BR" sz="1400" b="0" cap="none" baseline="0" dirty="0" smtClean="0"/>
              <a:t>Ao ler a resenha sobre o documentário - depois de assistir o documentário, evidentemente - é possível concordar ou não com o que a autora comenta sobre o mesmo, justificando e sustentando a sua posição. É possível, ainda, ao ler o Manual de Etiquetas, analisar o projeto editorial avaliando a sua clareza, beleza estética, pertinência, considerando o momento em que foi produzido, entre outros aspectos.</a:t>
            </a:r>
          </a:p>
          <a:p>
            <a:endParaRPr lang="pt-BR" sz="1400" b="0" cap="none" baseline="0"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11</a:t>
            </a:fld>
            <a:endParaRPr lang="pt-BR"/>
          </a:p>
        </p:txBody>
      </p:sp>
    </p:spTree>
    <p:extLst>
      <p:ext uri="{BB962C8B-B14F-4D97-AF65-F5344CB8AC3E}">
        <p14:creationId xmlns:p14="http://schemas.microsoft.com/office/powerpoint/2010/main" xmlns="" val="422114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600" b="1" cap="none" baseline="0" dirty="0" smtClean="0"/>
              <a:t>I - Orientações</a:t>
            </a:r>
            <a:r>
              <a:rPr lang="pt-BR" sz="1600" b="1" cap="small" baseline="0" dirty="0" smtClean="0"/>
              <a:t> </a:t>
            </a:r>
            <a:r>
              <a:rPr lang="pt-BR" sz="1600" b="1" cap="none" baseline="0" dirty="0" smtClean="0"/>
              <a:t>Gerais para o desenvolvimento da atividade [final]</a:t>
            </a:r>
          </a:p>
          <a:p>
            <a:endParaRPr lang="pt-BR" sz="1400" b="1" cap="small" baseline="0" dirty="0" smtClean="0"/>
          </a:p>
          <a:p>
            <a:r>
              <a:rPr lang="pt-BR" sz="1400" b="0" cap="none" baseline="0" dirty="0" smtClean="0"/>
              <a:t>Mais uma vez, retome as anotações, sistematizando as informações oferecidas no momento anterior: vá lendo o slide e articulando cada aspecto apontado com os exemplos anotados por você e já classificado. Use como referência também todos os exemplos citados nos textos de apoio e as orientações sobre cada um dos textos oferecidas neste material. </a:t>
            </a:r>
          </a:p>
          <a:p>
            <a:endParaRPr lang="pt-BR" sz="1400" b="0" cap="none" baseline="0" dirty="0" smtClean="0"/>
          </a:p>
          <a:p>
            <a:r>
              <a:rPr lang="pt-BR" sz="1400" b="0" cap="none" baseline="0" dirty="0" smtClean="0"/>
              <a:t>Por exemplo: voltar a trechos do poema para conferir a compreensão tida; selecionar expressões utilizadas no poema que não tenha reconhecido, ou para as quais não tenha referencial e ir buscar no inglês, língua original do poema, ou buscar notas de tradutores do poeta em livros ou artigos a respeito do assunto; reler a resenha para procurar trechos em que a autora explicita a sua posição a respeito do documentário; recuperar infográficos e reler o trecho verbal, articulando-os para definir ou conferir compreensões.</a:t>
            </a:r>
          </a:p>
          <a:p>
            <a:endParaRPr lang="pt-BR" sz="1400" b="0" cap="none" baseline="0"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12</a:t>
            </a:fld>
            <a:endParaRPr lang="pt-BR"/>
          </a:p>
        </p:txBody>
      </p:sp>
    </p:spTree>
    <p:extLst>
      <p:ext uri="{BB962C8B-B14F-4D97-AF65-F5344CB8AC3E}">
        <p14:creationId xmlns:p14="http://schemas.microsoft.com/office/powerpoint/2010/main" xmlns="" val="10610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600" b="0" cap="none" baseline="0" dirty="0" smtClean="0"/>
              <a:t>A partir deste momento, a sistematização se referirá à </a:t>
            </a:r>
            <a:r>
              <a:rPr lang="pt-BR" sz="1600" b="1" cap="none" baseline="0" dirty="0" smtClean="0"/>
              <a:t>Questão 2. </a:t>
            </a:r>
            <a:r>
              <a:rPr lang="pt-BR" sz="1600" b="0" cap="none" baseline="0" dirty="0" smtClean="0"/>
              <a:t>Procure orientar-se pelas sugestões apresentadas a seguir.</a:t>
            </a:r>
          </a:p>
          <a:p>
            <a:endParaRPr lang="pt-BR" sz="1600" b="1" cap="none" baseline="0" dirty="0" smtClean="0"/>
          </a:p>
          <a:p>
            <a:r>
              <a:rPr lang="pt-BR" sz="1600" b="1" cap="none" baseline="0" dirty="0" smtClean="0"/>
              <a:t>I - Orientações</a:t>
            </a:r>
            <a:r>
              <a:rPr lang="pt-BR" sz="1600" b="1" cap="small" baseline="0" dirty="0" smtClean="0"/>
              <a:t> </a:t>
            </a:r>
            <a:r>
              <a:rPr lang="pt-BR" sz="1600" b="1" cap="none" baseline="0" dirty="0" smtClean="0"/>
              <a:t>Gerais para o desenvolvimento da atividade</a:t>
            </a:r>
          </a:p>
          <a:p>
            <a:endParaRPr lang="pt-BR" dirty="0" smtClean="0"/>
          </a:p>
          <a:p>
            <a:r>
              <a:rPr lang="pt-BR" dirty="0" smtClean="0"/>
              <a:t>Uma vez que se</a:t>
            </a:r>
            <a:r>
              <a:rPr lang="pt-BR" baseline="0" dirty="0" smtClean="0"/>
              <a:t> tenha discutido com os profissionais os aspectos envolvidos na leitura, aqueles aspectos que são típicos do agir do leitor proficiente, é hora de conversar sobre </a:t>
            </a:r>
            <a:r>
              <a:rPr lang="pt-BR" dirty="0" smtClean="0"/>
              <a:t>as atividades de ensino que</a:t>
            </a:r>
            <a:r>
              <a:rPr lang="pt-BR" baseline="0" dirty="0" smtClean="0"/>
              <a:t> podem garantir uma leitura de melhor qualidade.</a:t>
            </a:r>
          </a:p>
          <a:p>
            <a:r>
              <a:rPr lang="pt-BR" baseline="0" dirty="0" smtClean="0"/>
              <a:t>Durante o processo de sistematização, não se esqueça de retomar os resultados da reflexão realizada na Atividade Introdutória articulando-os com os conhecimentos produzidos.</a:t>
            </a:r>
          </a:p>
          <a:p>
            <a:endParaRPr lang="pt-BR" baseline="0" dirty="0" smtClean="0"/>
          </a:p>
          <a:p>
            <a:r>
              <a:rPr lang="pt-BR" baseline="0" dirty="0" smtClean="0"/>
              <a:t>Os próximos cinco slides apresentam alguns aspectos que visam esclarecer o lugar da linguagem verbal na escola. Sugerimos que cada slide seja lido e comentado.</a:t>
            </a:r>
            <a:endParaRPr lang="pt-BR" dirty="0" smtClean="0"/>
          </a:p>
          <a:p>
            <a:endParaRPr lang="pt-BR" baseline="0" dirty="0" smtClean="0"/>
          </a:p>
          <a:p>
            <a:endParaRPr lang="pt-BR" dirty="0" smtClean="0"/>
          </a:p>
          <a:p>
            <a:endParaRPr lang="pt-BR" baseline="0" dirty="0" smtClean="0"/>
          </a:p>
          <a:p>
            <a:endParaRPr lang="pt-BR"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13</a:t>
            </a:fld>
            <a:endParaRPr lang="pt-BR"/>
          </a:p>
        </p:txBody>
      </p:sp>
    </p:spTree>
    <p:extLst>
      <p:ext uri="{BB962C8B-B14F-4D97-AF65-F5344CB8AC3E}">
        <p14:creationId xmlns:p14="http://schemas.microsoft.com/office/powerpoint/2010/main" xmlns="" val="1553984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14</a:t>
            </a:fld>
            <a:endParaRPr lang="pt-BR"/>
          </a:p>
        </p:txBody>
      </p:sp>
    </p:spTree>
    <p:extLst>
      <p:ext uri="{BB962C8B-B14F-4D97-AF65-F5344CB8AC3E}">
        <p14:creationId xmlns:p14="http://schemas.microsoft.com/office/powerpoint/2010/main" xmlns="" val="3518509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15</a:t>
            </a:fld>
            <a:endParaRPr lang="pt-BR"/>
          </a:p>
        </p:txBody>
      </p:sp>
    </p:spTree>
    <p:extLst>
      <p:ext uri="{BB962C8B-B14F-4D97-AF65-F5344CB8AC3E}">
        <p14:creationId xmlns:p14="http://schemas.microsoft.com/office/powerpoint/2010/main" xmlns="" val="165446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400" b="0" i="0" cap="none" baseline="0" dirty="0" smtClean="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17</a:t>
            </a:fld>
            <a:endParaRPr lang="pt-BR"/>
          </a:p>
        </p:txBody>
      </p:sp>
    </p:spTree>
    <p:extLst>
      <p:ext uri="{BB962C8B-B14F-4D97-AF65-F5344CB8AC3E}">
        <p14:creationId xmlns:p14="http://schemas.microsoft.com/office/powerpoint/2010/main" xmlns="" val="245835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sz="1400" b="0" cap="none" baseline="0" dirty="0" smtClean="0"/>
              <a:t>A respeito da leitura colaborativa os textos de apoio indicados oferecem explicações e exemplos que podem ser utilizados. Além disso, procure o </a:t>
            </a:r>
            <a:r>
              <a:rPr lang="pt-BR" sz="1400" b="1" cap="none" baseline="0" dirty="0" smtClean="0"/>
              <a:t>Glossário do CEALE – Termos de Alfabetização, Leitura e Escrita para Educadores,</a:t>
            </a:r>
            <a:r>
              <a:rPr lang="pt-BR" sz="1400" b="0" cap="none" baseline="0" dirty="0" smtClean="0"/>
              <a:t> da UFMG, disponível, em versão eletrônica, no seguinte endereço: </a:t>
            </a:r>
            <a:r>
              <a:rPr lang="pt-BR" sz="1400" b="0" u="sng" cap="none" baseline="0" dirty="0" smtClean="0"/>
              <a:t>http://ceale.fae.ufmg.br/app/webroot/glossarioceale/</a:t>
            </a:r>
            <a:r>
              <a:rPr lang="pt-BR" sz="1400" b="0" cap="none" baseline="0" dirty="0" smtClean="0"/>
              <a:t> (acesso em 24 maio 2015). Procure pelo verbete </a:t>
            </a:r>
            <a:r>
              <a:rPr lang="pt-BR" sz="1400" b="0" i="1" cap="none" baseline="0" dirty="0" smtClean="0"/>
              <a:t>leitura colaborativa</a:t>
            </a:r>
            <a:r>
              <a:rPr lang="pt-BR" sz="1400" b="0" i="0" cap="none" baseline="0" dirty="0" smtClean="0"/>
              <a:t>.</a:t>
            </a:r>
          </a:p>
          <a:p>
            <a:endParaRPr lang="pt-BR" sz="1400" b="0" i="0" cap="none" baseline="0" dirty="0" smtClean="0"/>
          </a:p>
          <a:p>
            <a:r>
              <a:rPr lang="pt-BR" sz="1600" b="1" i="0" cap="none" baseline="0" dirty="0" smtClean="0"/>
              <a:t>I – Orientações sobre a atividade</a:t>
            </a:r>
          </a:p>
          <a:p>
            <a:endParaRPr lang="pt-BR" sz="1400" b="0" i="1" kern="1200" dirty="0" smtClean="0">
              <a:solidFill>
                <a:schemeClr val="tx1"/>
              </a:solidFill>
              <a:latin typeface="+mn-lt"/>
              <a:ea typeface="+mn-ea"/>
              <a:cs typeface="+mn-cs"/>
            </a:endParaRPr>
          </a:p>
          <a:p>
            <a:r>
              <a:rPr lang="pt-BR" sz="1400" b="0" i="0" kern="1200" dirty="0" smtClean="0">
                <a:solidFill>
                  <a:schemeClr val="tx1"/>
                </a:solidFill>
                <a:latin typeface="+mn-lt"/>
                <a:ea typeface="+mn-ea"/>
                <a:cs typeface="+mn-cs"/>
              </a:rPr>
              <a:t>Leia o texto apresentado no slide e comente o tipo de atividade,</a:t>
            </a:r>
            <a:r>
              <a:rPr lang="pt-BR" sz="1400" b="0" i="0" kern="1200" baseline="0" dirty="0" smtClean="0">
                <a:solidFill>
                  <a:schemeClr val="tx1"/>
                </a:solidFill>
                <a:latin typeface="+mn-lt"/>
                <a:ea typeface="+mn-ea"/>
                <a:cs typeface="+mn-cs"/>
              </a:rPr>
              <a:t> complementando com as informações a seguir. Além disso, ofereça exemplos, demonstre.</a:t>
            </a:r>
            <a:endParaRPr lang="pt-BR" sz="1400" b="0" i="0" kern="1200" dirty="0" smtClean="0">
              <a:solidFill>
                <a:schemeClr val="tx1"/>
              </a:solidFill>
              <a:latin typeface="+mn-lt"/>
              <a:ea typeface="+mn-ea"/>
              <a:cs typeface="+mn-cs"/>
            </a:endParaRPr>
          </a:p>
          <a:p>
            <a:endParaRPr lang="pt-BR" sz="1400" b="0" i="1" kern="1200" dirty="0" smtClean="0">
              <a:solidFill>
                <a:schemeClr val="tx1"/>
              </a:solidFill>
              <a:latin typeface="+mn-lt"/>
              <a:ea typeface="+mn-ea"/>
              <a:cs typeface="+mn-cs"/>
            </a:endParaRPr>
          </a:p>
          <a:p>
            <a:r>
              <a:rPr lang="pt-BR" sz="1400" b="0" i="1" kern="1200" dirty="0" smtClean="0">
                <a:solidFill>
                  <a:schemeClr val="tx1"/>
                </a:solidFill>
                <a:latin typeface="+mn-lt"/>
                <a:ea typeface="+mn-ea"/>
                <a:cs typeface="+mn-cs"/>
              </a:rPr>
              <a:t>Leitura colaborativa</a:t>
            </a:r>
            <a:r>
              <a:rPr lang="pt-BR" sz="1400" b="0" i="0" kern="1200" dirty="0" smtClean="0">
                <a:solidFill>
                  <a:schemeClr val="tx1"/>
                </a:solidFill>
                <a:latin typeface="+mn-lt"/>
                <a:ea typeface="+mn-ea"/>
                <a:cs typeface="+mn-cs"/>
              </a:rPr>
              <a:t> é uma atividade de leitura cuja finalidade é estudar um determinado texto em colaboração com outros leitores e com mediação do professor. O foco do trabalho é o </a:t>
            </a:r>
            <a:r>
              <a:rPr lang="pt-BR" sz="1400" b="0" i="1" kern="1200" dirty="0" smtClean="0">
                <a:solidFill>
                  <a:schemeClr val="tx1"/>
                </a:solidFill>
                <a:latin typeface="+mn-lt"/>
                <a:ea typeface="+mn-ea"/>
                <a:cs typeface="+mn-cs"/>
              </a:rPr>
              <a:t>processo</a:t>
            </a:r>
            <a:r>
              <a:rPr lang="pt-BR" sz="1400" b="0" i="0" kern="1200" dirty="0" smtClean="0">
                <a:solidFill>
                  <a:schemeClr val="tx1"/>
                </a:solidFill>
                <a:latin typeface="+mn-lt"/>
                <a:ea typeface="+mn-ea"/>
                <a:cs typeface="+mn-cs"/>
              </a:rPr>
              <a:t> de leitura – e todos os seus conteúdos específicos –, e não o </a:t>
            </a:r>
            <a:r>
              <a:rPr lang="pt-BR" sz="1400" b="0" i="1" kern="1200" dirty="0" smtClean="0">
                <a:solidFill>
                  <a:schemeClr val="tx1"/>
                </a:solidFill>
                <a:latin typeface="+mn-lt"/>
                <a:ea typeface="+mn-ea"/>
                <a:cs typeface="+mn-cs"/>
              </a:rPr>
              <a:t>produto</a:t>
            </a:r>
            <a:r>
              <a:rPr lang="pt-BR" sz="1400" b="0" i="0" kern="1200" dirty="0" smtClean="0">
                <a:solidFill>
                  <a:schemeClr val="tx1"/>
                </a:solidFill>
                <a:latin typeface="+mn-lt"/>
                <a:ea typeface="+mn-ea"/>
                <a:cs typeface="+mn-cs"/>
              </a:rPr>
              <a:t> desse processo, como acontece em uma atividade de leitura silenciosa com questões para serem respondidas por escrito - que permite apenas a verificação do que o aluno compreendeu do texto, ao invés de ensiná-lo como se faz para ler.</a:t>
            </a:r>
            <a:endParaRPr lang="pt-BR" sz="1600" b="1" cap="none" baseline="0" dirty="0" smtClean="0"/>
          </a:p>
          <a:p>
            <a:endParaRPr lang="pt-BR" sz="1400" b="1" cap="none" baseline="0"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18</a:t>
            </a:fld>
            <a:endParaRPr lang="pt-BR"/>
          </a:p>
        </p:txBody>
      </p:sp>
    </p:spTree>
    <p:extLst>
      <p:ext uri="{BB962C8B-B14F-4D97-AF65-F5344CB8AC3E}">
        <p14:creationId xmlns:p14="http://schemas.microsoft.com/office/powerpoint/2010/main" xmlns="" val="419269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25000" lnSpcReduction="20000"/>
          </a:bodyPr>
          <a:lstStyle/>
          <a:p>
            <a:pPr>
              <a:spcAft>
                <a:spcPts val="600"/>
              </a:spcAft>
            </a:pPr>
            <a:r>
              <a:rPr lang="pt-BR" sz="1600" b="0" cap="none" baseline="0" dirty="0" smtClean="0"/>
              <a:t>Neste momento, o objetivo é aprofundar um pouco a reflexão, estendendo-a para a compreensão de quem é o responsável pela leitura na escola, considerando as diferentes áreas, os diferentes profissionais por ela responsáveis e a necessidade de ensinar a ler os textos que circulam em cada um desses espaços.</a:t>
            </a:r>
          </a:p>
          <a:p>
            <a:pPr>
              <a:spcAft>
                <a:spcPts val="600"/>
              </a:spcAft>
            </a:pPr>
            <a:endParaRPr lang="pt-BR" sz="1600" b="1" cap="none" baseline="0" dirty="0" smtClean="0"/>
          </a:p>
          <a:p>
            <a:pPr>
              <a:spcAft>
                <a:spcPts val="600"/>
              </a:spcAft>
            </a:pPr>
            <a:r>
              <a:rPr lang="pt-BR" sz="1600" b="1" cap="none" baseline="0" dirty="0" smtClean="0"/>
              <a:t>I - Orientações gerais sobre o desenvolvimento da atividade</a:t>
            </a:r>
          </a:p>
          <a:p>
            <a:pPr>
              <a:spcAft>
                <a:spcPts val="600"/>
              </a:spcAft>
            </a:pPr>
            <a:endParaRPr lang="pt-BR" b="1" dirty="0" smtClean="0"/>
          </a:p>
          <a:p>
            <a:pPr>
              <a:spcAft>
                <a:spcPts val="600"/>
              </a:spcAft>
            </a:pPr>
            <a:r>
              <a:rPr lang="pt-BR" b="0" dirty="0" smtClean="0"/>
              <a:t>Neste momento, apresente o excerto acima (disponível</a:t>
            </a:r>
            <a:r>
              <a:rPr lang="pt-BR" b="0" baseline="0" dirty="0" smtClean="0"/>
              <a:t> em: </a:t>
            </a:r>
            <a:r>
              <a:rPr lang="pt-BR" altLang="pt-BR" sz="1200" i="0" kern="1200" dirty="0" smtClean="0">
                <a:solidFill>
                  <a:schemeClr val="tx1">
                    <a:lumMod val="75000"/>
                    <a:lumOff val="25000"/>
                  </a:schemeClr>
                </a:solidFill>
                <a:latin typeface="+mn-lt"/>
                <a:ea typeface="+mn-ea"/>
                <a:cs typeface="Tahoma" panose="020B0604030504040204" pitchFamily="34" charset="0"/>
                <a:hlinkClick r:id="rId3"/>
              </a:rPr>
              <a:t>http://revistaescola.abril.com.br/formacao/formacao-continuada/desafio-ler-compreender-todas-disciplinas-525311.shtml</a:t>
            </a:r>
            <a:r>
              <a:rPr lang="pt-BR" altLang="pt-BR" sz="1200" i="0" kern="1200" dirty="0" smtClean="0">
                <a:solidFill>
                  <a:schemeClr val="tx1">
                    <a:lumMod val="75000"/>
                    <a:lumOff val="25000"/>
                  </a:schemeClr>
                </a:solidFill>
                <a:latin typeface="+mn-lt"/>
                <a:ea typeface="+mn-ea"/>
                <a:cs typeface="Tahoma" panose="020B0604030504040204" pitchFamily="34" charset="0"/>
              </a:rPr>
              <a:t> </a:t>
            </a:r>
            <a:r>
              <a:rPr lang="pt-BR" altLang="pt-BR" sz="1200" i="1" kern="1200" dirty="0" smtClean="0">
                <a:solidFill>
                  <a:schemeClr val="tx1">
                    <a:lumMod val="75000"/>
                    <a:lumOff val="25000"/>
                  </a:schemeClr>
                </a:solidFill>
                <a:latin typeface="+mn-lt"/>
                <a:ea typeface="+mn-ea"/>
                <a:cs typeface="Tahoma" panose="020B0604030504040204" pitchFamily="34" charset="0"/>
              </a:rPr>
              <a:t>) </a:t>
            </a:r>
            <a:r>
              <a:rPr lang="pt-BR" b="0" dirty="0" smtClean="0"/>
              <a:t>e solicite que façam uma reflexão a respeito</a:t>
            </a:r>
            <a:r>
              <a:rPr lang="pt-BR" b="0" baseline="0" dirty="0" smtClean="0"/>
              <a:t> do que diz.</a:t>
            </a:r>
            <a:endParaRPr lang="pt-BR" b="0" dirty="0" smtClean="0"/>
          </a:p>
          <a:p>
            <a:pPr>
              <a:spcAft>
                <a:spcPts val="600"/>
              </a:spcAft>
            </a:pPr>
            <a:r>
              <a:rPr lang="pt-BR" b="0" dirty="0" smtClean="0"/>
              <a:t>Sugerimos que,</a:t>
            </a:r>
            <a:r>
              <a:rPr lang="pt-BR" b="0" baseline="0" dirty="0" smtClean="0"/>
              <a:t> para começar, você </a:t>
            </a:r>
            <a:r>
              <a:rPr lang="pt-BR" b="0" dirty="0" smtClean="0"/>
              <a:t>proponha</a:t>
            </a:r>
            <a:r>
              <a:rPr lang="pt-BR" b="0" baseline="0" dirty="0" smtClean="0"/>
              <a:t> aos professores que leiam a afirmação de Isabel </a:t>
            </a:r>
            <a:r>
              <a:rPr lang="pt-BR" b="0" baseline="0" dirty="0" err="1" smtClean="0"/>
              <a:t>Solé</a:t>
            </a:r>
            <a:r>
              <a:rPr lang="pt-BR" b="0" baseline="0" dirty="0" smtClean="0"/>
              <a:t> citada na reportagem da Revista Nova Escola.</a:t>
            </a:r>
          </a:p>
          <a:p>
            <a:pPr>
              <a:spcAft>
                <a:spcPts val="600"/>
              </a:spcAft>
            </a:pPr>
            <a:r>
              <a:rPr lang="pt-BR" b="0" baseline="0" dirty="0" smtClean="0"/>
              <a:t>Apresente a autora, perguntando se alguém a conhece, se já leu algo escrito por ela e espere as respostas.  Caso venham, valide as respostas adequadas complementando-as, se necessário. Caso não venham, informe você a respeito da autora. Você pode conseguir mais informações sobre ela na seção inicial da entrevista que a autora concedeu à Revista Nova Escola, que consta do seguinte endereço: http://revistaescola.abril.com.br/formacao/formacao-continuada/desafio-ler-compreender-todas-disciplinas-525311.shtml  (acesso em: 8 jan. 2015). Você pode, também, pesquisar na internet, digitando o nome da autora em um buscador de sua preferência.</a:t>
            </a:r>
          </a:p>
          <a:p>
            <a:pPr>
              <a:spcAft>
                <a:spcPts val="600"/>
              </a:spcAft>
            </a:pPr>
            <a:endParaRPr lang="pt-BR" b="0" baseline="0" dirty="0" smtClean="0"/>
          </a:p>
          <a:p>
            <a:pPr>
              <a:spcAft>
                <a:spcPts val="600"/>
              </a:spcAft>
            </a:pPr>
            <a:r>
              <a:rPr lang="pt-BR" b="0" baseline="0" dirty="0" smtClean="0"/>
              <a:t>Em seguida, solicite aos professores que leiam a citação e a discutam. </a:t>
            </a:r>
          </a:p>
          <a:p>
            <a:pPr>
              <a:spcAft>
                <a:spcPts val="600"/>
              </a:spcAft>
            </a:pPr>
            <a:r>
              <a:rPr lang="pt-BR" b="0" baseline="0" dirty="0" smtClean="0"/>
              <a:t>Proponha, inicialmente, que os professores digam se concordam ou não com o que diz a autora, justificando. Depois, solicite que os professores reflitam a respeito de o que significa essa “responsabilidade coletiva da escola”: significa que todos devem avaliar formalmente os alunos em leitura, assim como o professos de língua portuguesa? Significa que todos os professores tenham os mesmos objetivos que o professor de língua portuguesa ao ensinar leitura? O que significa compartilhar a responsabilidade sobre o ensino de leitura?</a:t>
            </a:r>
          </a:p>
          <a:p>
            <a:pPr>
              <a:spcAft>
                <a:spcPts val="600"/>
              </a:spcAft>
            </a:pPr>
            <a:r>
              <a:rPr lang="pt-BR" b="0" baseline="0" dirty="0" smtClean="0"/>
              <a:t>No processo de discussão, vá recuperando os aspectos já discutidos e articulando com os comentários que vierem. Retome, inclusive, aspectos apontados nas leituras já recomendadas.</a:t>
            </a:r>
          </a:p>
          <a:p>
            <a:pPr>
              <a:spcAft>
                <a:spcPts val="600"/>
              </a:spcAft>
            </a:pPr>
            <a:endParaRPr lang="pt-BR" b="0" baseline="0" dirty="0" smtClean="0"/>
          </a:p>
          <a:p>
            <a:pPr>
              <a:spcAft>
                <a:spcPts val="600"/>
              </a:spcAft>
            </a:pPr>
            <a:r>
              <a:rPr lang="pt-BR" b="0" baseline="0" dirty="0" smtClean="0"/>
              <a:t>Registre os comentários de todos em um material que possa ser recuperado posteriormente, como um arquivo </a:t>
            </a:r>
            <a:r>
              <a:rPr lang="pt-BR" b="0" i="1" baseline="0" dirty="0" err="1" smtClean="0"/>
              <a:t>word</a:t>
            </a:r>
            <a:r>
              <a:rPr lang="pt-BR" b="0" baseline="0" dirty="0" smtClean="0"/>
              <a:t> (utilizando um projetor multimídia), ou um papel pardo, ou um </a:t>
            </a:r>
            <a:r>
              <a:rPr lang="pt-BR" b="0" i="1" baseline="0" dirty="0" err="1" smtClean="0"/>
              <a:t>flipchart</a:t>
            </a:r>
            <a:r>
              <a:rPr lang="pt-BR" b="0" baseline="0" dirty="0" smtClean="0"/>
              <a:t>, e providencie os recursos necessários.</a:t>
            </a:r>
          </a:p>
          <a:p>
            <a:pPr marL="0" marR="0" indent="0" algn="l" defTabSz="914400" rtl="0" eaLnBrk="1" fontAlgn="auto" latinLnBrk="0" hangingPunct="1">
              <a:lnSpc>
                <a:spcPct val="100000"/>
              </a:lnSpc>
              <a:spcBef>
                <a:spcPts val="0"/>
              </a:spcBef>
              <a:spcAft>
                <a:spcPts val="600"/>
              </a:spcAft>
              <a:buClrTx/>
              <a:buSzTx/>
              <a:buFontTx/>
              <a:buNone/>
              <a:tabLst/>
              <a:defRPr/>
            </a:pPr>
            <a:endParaRPr lang="pt-BR" b="0" i="0" baseline="0" dirty="0" smtClean="0"/>
          </a:p>
          <a:p>
            <a:pPr marL="0" marR="0" indent="0" algn="l" defTabSz="914400" rtl="0" eaLnBrk="1" fontAlgn="auto" latinLnBrk="0" hangingPunct="1">
              <a:lnSpc>
                <a:spcPct val="100000"/>
              </a:lnSpc>
              <a:spcBef>
                <a:spcPts val="0"/>
              </a:spcBef>
              <a:spcAft>
                <a:spcPts val="600"/>
              </a:spcAft>
              <a:buClrTx/>
              <a:buSzTx/>
              <a:buFontTx/>
              <a:buNone/>
              <a:tabLst/>
              <a:defRPr/>
            </a:pPr>
            <a:r>
              <a:rPr lang="pt-BR" b="0" i="0" baseline="0" dirty="0" smtClean="0"/>
              <a:t>É importante considerar que é o momento de criar um espaço discursivo no qual a temática se instale, e no qual circulem posições, opiniões, comentários que levem os professores a uma reflexão sobre o tema. Além disso, é possível derivar, dessa discussão, procedimentos que os professores das diferentes áreas possam utilizar quando forem propor leituras a seus alunos.</a:t>
            </a:r>
          </a:p>
          <a:p>
            <a:pPr>
              <a:spcAft>
                <a:spcPts val="600"/>
              </a:spcAft>
            </a:pPr>
            <a:endParaRPr lang="pt-BR" b="0" baseline="0" dirty="0" smtClean="0"/>
          </a:p>
          <a:p>
            <a:pPr>
              <a:spcAft>
                <a:spcPts val="600"/>
              </a:spcAft>
            </a:pPr>
            <a:endParaRPr lang="pt-BR" baseline="0" dirty="0" smtClean="0"/>
          </a:p>
          <a:p>
            <a:pPr>
              <a:spcAft>
                <a:spcPts val="600"/>
              </a:spcAft>
            </a:pPr>
            <a:r>
              <a:rPr lang="pt-BR" b="1" i="0" baseline="0" dirty="0" smtClean="0"/>
              <a:t>II - Aspectos que podem ser tematizados a partir da citação</a:t>
            </a:r>
          </a:p>
          <a:p>
            <a:pPr>
              <a:spcAft>
                <a:spcPts val="600"/>
              </a:spcAft>
            </a:pPr>
            <a:endParaRPr lang="pt-BR" b="1" i="1" baseline="0" dirty="0" smtClean="0"/>
          </a:p>
          <a:p>
            <a:pPr marL="228600" indent="-228600">
              <a:spcAft>
                <a:spcPts val="600"/>
              </a:spcAft>
              <a:buAutoNum type="alphaLcParenR"/>
            </a:pPr>
            <a:r>
              <a:rPr lang="pt-BR" baseline="0" dirty="0" smtClean="0"/>
              <a:t>O fato de que em cada área circulam textos com características específicas, típicas do tratamento que é dado ao objeto de conhecimento de cada uma delas: mapas em geografia; situações-problema em matemática; relatos históricos em história; letras de música e partituras em educação musical; expressões e situações-problema em física e química; telas, vídeos, em educação artística; textos dramáticos em educação para o teatro; relatos de experiências em ciências; notícias, reportagens, artigos expositivos e de divulgação científica nas diversas áreas; textos instrucionais em ciências, para a realização de experimentos científicos e em educação física para a realização de exercícios ou de jogos; texto literários diversos em língua portuguesa (mas também em diversas áreas).</a:t>
            </a:r>
          </a:p>
          <a:p>
            <a:pPr marL="228600" indent="-228600">
              <a:spcAft>
                <a:spcPts val="600"/>
              </a:spcAft>
              <a:buAutoNum type="alphaLcParenR"/>
            </a:pPr>
            <a:endParaRPr lang="pt-BR" baseline="0" dirty="0" smtClean="0"/>
          </a:p>
          <a:p>
            <a:pPr marL="228600" indent="-228600">
              <a:spcAft>
                <a:spcPts val="600"/>
              </a:spcAft>
              <a:buAutoNum type="alphaLcParenR"/>
            </a:pPr>
            <a:r>
              <a:rPr lang="pt-BR" baseline="0" dirty="0" smtClean="0"/>
              <a:t>O fato de que estes textos possuem características diferentes, finalidades diferentes e, dessa forma, requerem dos leitores a mobilização e capacidades diferentes.</a:t>
            </a:r>
          </a:p>
          <a:p>
            <a:pPr marL="228600" indent="-228600">
              <a:spcAft>
                <a:spcPts val="600"/>
              </a:spcAft>
              <a:buAutoNum type="alphaLcParenR"/>
            </a:pPr>
            <a:endParaRPr lang="pt-BR" baseline="0" dirty="0" smtClean="0"/>
          </a:p>
          <a:p>
            <a:pPr marL="228600" indent="-228600">
              <a:spcAft>
                <a:spcPts val="600"/>
              </a:spcAft>
              <a:buAutoNum type="alphaLcParenR"/>
            </a:pPr>
            <a:r>
              <a:rPr lang="pt-BR" baseline="0" dirty="0" smtClean="0"/>
              <a:t>O fato de que não saber ler os textos que circulam nas diferentes áreas pode comprometer o aprendizado do aluno.</a:t>
            </a:r>
          </a:p>
          <a:p>
            <a:pPr marL="228600" indent="-228600">
              <a:spcAft>
                <a:spcPts val="600"/>
              </a:spcAft>
              <a:buAutoNum type="alphaLcParenR"/>
            </a:pPr>
            <a:endParaRPr lang="pt-BR" baseline="0" dirty="0" smtClean="0"/>
          </a:p>
          <a:p>
            <a:pPr marL="228600" indent="-228600">
              <a:spcAft>
                <a:spcPts val="600"/>
              </a:spcAft>
              <a:buAutoNum type="alphaLcParenR"/>
            </a:pPr>
            <a:r>
              <a:rPr lang="pt-BR" baseline="0" dirty="0" smtClean="0"/>
              <a:t>O fato de que compreender bem um assunto passa pela capacidade de estabelecer relações entre textos diferentes que abordam o mesmo assunto, o que requer do leitor proficiência para ler esses diferentes textos e articulá-los entre si e com o seu conhecimento prévio sobre o assunto.</a:t>
            </a:r>
          </a:p>
          <a:p>
            <a:pPr marL="228600" indent="-228600">
              <a:spcAft>
                <a:spcPts val="600"/>
              </a:spcAft>
              <a:buAutoNum type="alphaLcParenR"/>
            </a:pPr>
            <a:endParaRPr lang="pt-BR" baseline="0" dirty="0" smtClean="0"/>
          </a:p>
          <a:p>
            <a:pPr marL="228600" indent="-228600">
              <a:spcAft>
                <a:spcPts val="600"/>
              </a:spcAft>
              <a:buAutoNum type="alphaLcParenR"/>
            </a:pPr>
            <a:r>
              <a:rPr lang="pt-BR" baseline="0" dirty="0" smtClean="0"/>
              <a:t>O reconhecimento de que os diferentes textos, organizados em gêneros distintos, utilizam recursos discursivos e textuais também distintos e a inabilidade para compreendê-los pode comprometer o aprendizado. Alguns exemplos bastante recorrentes desse aspecto remetem à ausência de recursos do leitor para perceber, por exemplo, a ironia em textos; a pouca agilidade para perceber, o encaminhamento das ideias articuladas  por determinados recursos linguísticos como os pares correlativos de articuladores </a:t>
            </a:r>
            <a:r>
              <a:rPr lang="pt-BR" i="1" baseline="0" dirty="0" smtClean="0"/>
              <a:t>por um lado/por outro, tanto/quanto; não só/como também</a:t>
            </a:r>
            <a:r>
              <a:rPr lang="pt-BR" i="0" baseline="0" dirty="0" smtClean="0"/>
              <a:t>, tão frequentes em textos como artigos de opinião, artigos de divulgação científica, ensaios. Isto sem falar na dificuldade para estabelecer relações entre diferentes aspectos de um mesmo tema ou assunto, especialmente quando vistos da perspectiva de diferentes autores e profissionais. </a:t>
            </a:r>
          </a:p>
          <a:p>
            <a:pPr marL="0" indent="0">
              <a:spcAft>
                <a:spcPts val="600"/>
              </a:spcAft>
              <a:buNone/>
            </a:pPr>
            <a:endParaRPr lang="pt-BR" i="0" baseline="0" dirty="0" smtClean="0"/>
          </a:p>
          <a:p>
            <a:pPr marL="0" indent="0">
              <a:spcAft>
                <a:spcPts val="600"/>
              </a:spcAft>
              <a:buNone/>
            </a:pPr>
            <a:r>
              <a:rPr lang="pt-BR" b="1" i="0" baseline="0" dirty="0" smtClean="0"/>
              <a:t>III- Leitura Fundamental</a:t>
            </a:r>
          </a:p>
          <a:p>
            <a:pPr marL="0" indent="0">
              <a:spcAft>
                <a:spcPts val="600"/>
              </a:spcAft>
              <a:buNone/>
            </a:pPr>
            <a:endParaRPr lang="pt-BR" b="1" i="1" baseline="0" dirty="0" smtClean="0"/>
          </a:p>
          <a:p>
            <a:pPr marL="0" indent="0">
              <a:spcAft>
                <a:spcPts val="600"/>
              </a:spcAft>
              <a:buNone/>
            </a:pPr>
            <a:r>
              <a:rPr lang="pt-BR" b="0" i="0" baseline="0" dirty="0" smtClean="0"/>
              <a:t>Para a discussão desse excerto, é importante a leitura do seguinte texto, indicado como bibliografia de apoio:</a:t>
            </a:r>
          </a:p>
          <a:p>
            <a:pPr marL="0" indent="0">
              <a:spcAft>
                <a:spcPts val="600"/>
              </a:spcAft>
              <a:buNone/>
            </a:pPr>
            <a:endParaRPr lang="pt-BR" b="0" i="0" baseline="0" dirty="0" smtClean="0"/>
          </a:p>
          <a:p>
            <a:r>
              <a:rPr lang="pt-BR" sz="1200" b="0" i="0" kern="1200" dirty="0" smtClean="0">
                <a:solidFill>
                  <a:schemeClr val="tx1"/>
                </a:solidFill>
                <a:effectLst/>
                <a:latin typeface="+mn-lt"/>
                <a:ea typeface="+mn-ea"/>
                <a:cs typeface="+mn-cs"/>
              </a:rPr>
              <a:t>ROJO,</a:t>
            </a:r>
            <a:r>
              <a:rPr lang="pt-BR" sz="1200" b="0" i="0" kern="1200" baseline="0" dirty="0" smtClean="0">
                <a:solidFill>
                  <a:schemeClr val="tx1"/>
                </a:solidFill>
                <a:effectLst/>
                <a:latin typeface="+mn-lt"/>
                <a:ea typeface="+mn-ea"/>
                <a:cs typeface="+mn-cs"/>
              </a:rPr>
              <a:t> </a:t>
            </a:r>
            <a:r>
              <a:rPr lang="pt-BR" sz="1200" b="0" i="0" kern="1200" baseline="0" dirty="0" err="1" smtClean="0">
                <a:solidFill>
                  <a:schemeClr val="tx1"/>
                </a:solidFill>
                <a:effectLst/>
                <a:latin typeface="+mn-lt"/>
                <a:ea typeface="+mn-ea"/>
                <a:cs typeface="+mn-cs"/>
              </a:rPr>
              <a:t>Roxane</a:t>
            </a:r>
            <a:r>
              <a:rPr lang="pt-BR" sz="1200" b="0" i="0" kern="1200" baseline="0" dirty="0" smtClean="0">
                <a:solidFill>
                  <a:schemeClr val="tx1"/>
                </a:solidFill>
                <a:effectLst/>
                <a:latin typeface="+mn-lt"/>
                <a:ea typeface="+mn-ea"/>
                <a:cs typeface="+mn-cs"/>
              </a:rPr>
              <a:t> Helena Rodrigues. </a:t>
            </a:r>
            <a:r>
              <a:rPr lang="pt-BR" sz="1200" b="1" i="0" kern="1200" dirty="0" smtClean="0">
                <a:solidFill>
                  <a:schemeClr val="tx1"/>
                </a:solidFill>
                <a:effectLst/>
                <a:latin typeface="+mn-lt"/>
                <a:ea typeface="+mn-ea"/>
                <a:cs typeface="+mn-cs"/>
              </a:rPr>
              <a:t>Os letramentos e o papel das linguagens nas Orientações Curriculares do Estado de São Paulo – Ensino Fundamental/Anos Iniciais – das Áreas de Ciências Humanas e da Natureza.</a:t>
            </a:r>
            <a:r>
              <a:rPr lang="pt-BR" sz="1200" b="0" i="0" kern="1200" dirty="0" smtClean="0">
                <a:solidFill>
                  <a:schemeClr val="tx1"/>
                </a:solidFill>
                <a:effectLst/>
                <a:latin typeface="+mn-lt"/>
                <a:ea typeface="+mn-ea"/>
                <a:cs typeface="+mn-cs"/>
              </a:rPr>
              <a:t> </a:t>
            </a:r>
            <a:r>
              <a:rPr lang="pt-BR" sz="1200" b="0" i="1" kern="1200" dirty="0" smtClean="0">
                <a:solidFill>
                  <a:schemeClr val="tx1"/>
                </a:solidFill>
                <a:effectLst/>
                <a:latin typeface="+mn-lt"/>
                <a:ea typeface="+mn-ea"/>
                <a:cs typeface="+mn-cs"/>
              </a:rPr>
              <a:t>In </a:t>
            </a:r>
            <a:r>
              <a:rPr lang="pt-BR" sz="1200" b="1" kern="1200" dirty="0" smtClean="0">
                <a:solidFill>
                  <a:schemeClr val="tx1"/>
                </a:solidFill>
                <a:effectLst/>
                <a:latin typeface="+mn-lt"/>
                <a:ea typeface="+mn-ea"/>
                <a:cs typeface="+mn-cs"/>
              </a:rPr>
              <a:t>Orientações Curriculares do Estado de São Paulo – Ciências da Natureza e Ciências Humanas: Geografia e História - Ensino Fundamental – Anos Iniciais </a:t>
            </a:r>
            <a:r>
              <a:rPr lang="pt-BR" sz="1200" kern="1200" dirty="0" smtClean="0">
                <a:solidFill>
                  <a:schemeClr val="tx1"/>
                </a:solidFill>
                <a:effectLst/>
                <a:latin typeface="+mn-lt"/>
                <a:ea typeface="+mn-ea"/>
                <a:cs typeface="+mn-cs"/>
              </a:rPr>
              <a:t>(Versão Preliminar); SEE de SP/CEGEB/CEFAI, 2014. (pp. 9-19)</a:t>
            </a:r>
          </a:p>
          <a:p>
            <a:endParaRPr lang="pt-BR" dirty="0"/>
          </a:p>
        </p:txBody>
      </p:sp>
      <p:sp>
        <p:nvSpPr>
          <p:cNvPr id="4" name="Espaço Reservado para Número de Slide 3"/>
          <p:cNvSpPr>
            <a:spLocks noGrp="1"/>
          </p:cNvSpPr>
          <p:nvPr>
            <p:ph type="sldNum" sz="quarter" idx="10"/>
          </p:nvPr>
        </p:nvSpPr>
        <p:spPr/>
        <p:txBody>
          <a:bodyPr/>
          <a:lstStyle/>
          <a:p>
            <a:fld id="{0F9D2344-A9B2-4D36-8C69-635845640626}" type="slidenum">
              <a:rPr lang="pt-BR" smtClean="0"/>
              <a:pPr/>
              <a:t>19</a:t>
            </a:fld>
            <a:endParaRPr lang="pt-BR"/>
          </a:p>
        </p:txBody>
      </p:sp>
    </p:spTree>
    <p:extLst>
      <p:ext uri="{BB962C8B-B14F-4D97-AF65-F5344CB8AC3E}">
        <p14:creationId xmlns:p14="http://schemas.microsoft.com/office/powerpoint/2010/main" xmlns="" val="60579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Este é o momento de assistir ao vídeo </a:t>
            </a:r>
            <a:r>
              <a:rPr lang="pt-BR" b="1" dirty="0" smtClean="0"/>
              <a:t>The </a:t>
            </a:r>
            <a:r>
              <a:rPr lang="pt-BR" b="1" dirty="0" err="1" smtClean="0"/>
              <a:t>history</a:t>
            </a:r>
            <a:r>
              <a:rPr lang="pt-BR" b="1" dirty="0" smtClean="0"/>
              <a:t> </a:t>
            </a:r>
            <a:r>
              <a:rPr lang="pt-BR" b="1" dirty="0" err="1" smtClean="0"/>
              <a:t>of</a:t>
            </a:r>
            <a:r>
              <a:rPr lang="pt-BR" b="1" dirty="0" smtClean="0"/>
              <a:t> </a:t>
            </a:r>
            <a:r>
              <a:rPr lang="pt-BR" b="1" dirty="0" err="1" smtClean="0"/>
              <a:t>tecnology</a:t>
            </a:r>
            <a:r>
              <a:rPr lang="pt-BR" b="1" baseline="0" dirty="0" smtClean="0"/>
              <a:t> in </a:t>
            </a:r>
            <a:r>
              <a:rPr lang="pt-BR" b="1" baseline="0" dirty="0" err="1" smtClean="0"/>
              <a:t>education</a:t>
            </a:r>
            <a:r>
              <a:rPr lang="pt-BR" b="1" baseline="0" dirty="0" smtClean="0"/>
              <a:t>. </a:t>
            </a:r>
            <a:r>
              <a:rPr lang="pt-BR" b="0" baseline="0" dirty="0" smtClean="0"/>
              <a:t>A intenção, neste momento, é ampliar a reflexão a respeito da leitura, incluindo a revolução tecnológica no cenário escolar e analisando a sua penetração na sala de aula. </a:t>
            </a:r>
            <a:r>
              <a:rPr lang="pt-BR" sz="1200" dirty="0" smtClean="0">
                <a:latin typeface="Tahoma" panose="020B0604030504040204" pitchFamily="34" charset="0"/>
                <a:ea typeface="Tahoma" panose="020B0604030504040204" pitchFamily="34" charset="0"/>
                <a:cs typeface="Tahoma" panose="020B0604030504040204" pitchFamily="34" charset="0"/>
              </a:rPr>
              <a:t>Disponível em https://</a:t>
            </a:r>
            <a:r>
              <a:rPr lang="pt-BR" sz="1200" dirty="0" smtClean="0">
                <a:latin typeface="Tahoma" panose="020B0604030504040204" pitchFamily="34" charset="0"/>
                <a:ea typeface="Tahoma" panose="020B0604030504040204" pitchFamily="34" charset="0"/>
                <a:cs typeface="Tahoma" panose="020B0604030504040204" pitchFamily="34" charset="0"/>
                <a:hlinkClick r:id="rId3"/>
              </a:rPr>
              <a:t>www.youtube.com/watch?v=UFwWWsz_X9s.</a:t>
            </a:r>
            <a:r>
              <a:rPr lang="pt-BR" sz="1200" dirty="0" smtClean="0">
                <a:latin typeface="Tahoma" panose="020B0604030504040204" pitchFamily="34" charset="0"/>
                <a:ea typeface="Tahoma" panose="020B0604030504040204" pitchFamily="34" charset="0"/>
                <a:cs typeface="Tahoma" panose="020B0604030504040204" pitchFamily="34" charset="0"/>
              </a:rPr>
              <a:t> (Acesso em 02/05/2013).</a:t>
            </a:r>
          </a:p>
          <a:p>
            <a:endParaRPr lang="pt-BR" b="0" baseline="0" dirty="0" smtClean="0"/>
          </a:p>
          <a:p>
            <a:r>
              <a:rPr lang="pt-BR" b="0" baseline="0" dirty="0" smtClean="0"/>
              <a:t>O vídeo </a:t>
            </a:r>
            <a:r>
              <a:rPr lang="pt-BR" sz="1200" kern="1200" dirty="0" smtClean="0">
                <a:solidFill>
                  <a:schemeClr val="tx1"/>
                </a:solidFill>
                <a:effectLst/>
                <a:latin typeface="+mn-lt"/>
                <a:ea typeface="+mn-ea"/>
                <a:cs typeface="+mn-cs"/>
              </a:rPr>
              <a:t>mostra bem como as diversas tecnologias – do quadro negro aos celulares, </a:t>
            </a:r>
            <a:r>
              <a:rPr lang="pt-BR" sz="1200" i="1" kern="1200" dirty="0" err="1" smtClean="0">
                <a:solidFill>
                  <a:schemeClr val="tx1"/>
                </a:solidFill>
                <a:effectLst/>
                <a:latin typeface="+mn-lt"/>
                <a:ea typeface="+mn-ea"/>
                <a:cs typeface="+mn-cs"/>
              </a:rPr>
              <a:t>tablets</a:t>
            </a:r>
            <a:r>
              <a:rPr lang="pt-BR" sz="1200" i="1" kern="1200" dirty="0" smtClean="0">
                <a:solidFill>
                  <a:schemeClr val="tx1"/>
                </a:solidFill>
                <a:effectLst/>
                <a:latin typeface="+mn-lt"/>
                <a:ea typeface="+mn-ea"/>
                <a:cs typeface="+mn-cs"/>
              </a:rPr>
              <a:t> </a:t>
            </a:r>
            <a:r>
              <a:rPr lang="pt-BR" sz="1200" kern="1200" dirty="0" smtClean="0">
                <a:solidFill>
                  <a:schemeClr val="tx1"/>
                </a:solidFill>
                <a:effectLst/>
                <a:latin typeface="+mn-lt"/>
                <a:ea typeface="+mn-ea"/>
                <a:cs typeface="+mn-cs"/>
              </a:rPr>
              <a:t>e lousas digitais – foram (ou podem ter ido) adentrando as escolas e modificando as práticas, conforme as eras mencionadas por </a:t>
            </a:r>
            <a:r>
              <a:rPr lang="pt-BR" sz="1200" kern="1200" dirty="0" err="1" smtClean="0">
                <a:solidFill>
                  <a:schemeClr val="tx1"/>
                </a:solidFill>
                <a:effectLst/>
                <a:latin typeface="+mn-lt"/>
                <a:ea typeface="+mn-ea"/>
                <a:cs typeface="+mn-cs"/>
              </a:rPr>
              <a:t>Santaella</a:t>
            </a:r>
            <a:r>
              <a:rPr lang="pt-BR" sz="1200" kern="1200" dirty="0" smtClean="0">
                <a:solidFill>
                  <a:schemeClr val="tx1"/>
                </a:solidFill>
                <a:effectLst/>
                <a:latin typeface="+mn-lt"/>
                <a:ea typeface="+mn-ea"/>
                <a:cs typeface="+mn-cs"/>
              </a:rPr>
              <a:t> (confira essa informação no texto de Rojo indicado para leitura). </a:t>
            </a:r>
          </a:p>
          <a:p>
            <a:endParaRPr lang="pt-BR" sz="1200" kern="1200" dirty="0" smtClean="0">
              <a:solidFill>
                <a:schemeClr val="tx1"/>
              </a:solidFill>
              <a:effectLst/>
              <a:latin typeface="+mn-lt"/>
              <a:ea typeface="+mn-ea"/>
              <a:cs typeface="+mn-cs"/>
            </a:endParaRPr>
          </a:p>
          <a:p>
            <a:r>
              <a:rPr lang="pt-BR" sz="1200" b="1" kern="1200" dirty="0" smtClean="0">
                <a:solidFill>
                  <a:schemeClr val="tx1"/>
                </a:solidFill>
                <a:effectLst/>
                <a:latin typeface="+mn-lt"/>
                <a:ea typeface="+mn-ea"/>
                <a:cs typeface="+mn-cs"/>
              </a:rPr>
              <a:t>I -  Orientações gerais sobre o</a:t>
            </a:r>
            <a:r>
              <a:rPr lang="pt-BR" sz="1200" b="1" kern="1200" baseline="0" dirty="0" smtClean="0">
                <a:solidFill>
                  <a:schemeClr val="tx1"/>
                </a:solidFill>
                <a:effectLst/>
                <a:latin typeface="+mn-lt"/>
                <a:ea typeface="+mn-ea"/>
                <a:cs typeface="+mn-cs"/>
              </a:rPr>
              <a:t> desenvolvimento da atividade</a:t>
            </a:r>
            <a:endParaRPr lang="pt-BR" sz="1200" b="1" kern="1200" dirty="0" smtClean="0">
              <a:solidFill>
                <a:schemeClr val="tx1"/>
              </a:solidFill>
              <a:effectLst/>
              <a:latin typeface="+mn-lt"/>
              <a:ea typeface="+mn-ea"/>
              <a:cs typeface="+mn-cs"/>
            </a:endParaRPr>
          </a:p>
          <a:p>
            <a:endParaRPr lang="pt-BR" sz="1200" kern="1200" dirty="0" smtClean="0">
              <a:solidFill>
                <a:schemeClr val="tx1"/>
              </a:solidFill>
              <a:effectLst/>
              <a:latin typeface="+mn-lt"/>
              <a:ea typeface="+mn-ea"/>
              <a:cs typeface="+mn-cs"/>
            </a:endParaRPr>
          </a:p>
          <a:p>
            <a:pPr>
              <a:lnSpc>
                <a:spcPct val="100000"/>
              </a:lnSpc>
              <a:spcAft>
                <a:spcPts val="600"/>
              </a:spcAft>
            </a:pPr>
            <a:r>
              <a:rPr lang="pt-BR" sz="1200" kern="1200" dirty="0" smtClean="0">
                <a:solidFill>
                  <a:schemeClr val="tx1"/>
                </a:solidFill>
                <a:effectLst/>
                <a:latin typeface="+mn-lt"/>
                <a:ea typeface="+mn-ea"/>
                <a:cs typeface="+mn-cs"/>
              </a:rPr>
              <a:t>Sugerimos que</a:t>
            </a:r>
            <a:r>
              <a:rPr lang="pt-BR" sz="1200" kern="1200" baseline="0" dirty="0" smtClean="0">
                <a:solidFill>
                  <a:schemeClr val="tx1"/>
                </a:solidFill>
                <a:effectLst/>
                <a:latin typeface="+mn-lt"/>
                <a:ea typeface="+mn-ea"/>
                <a:cs typeface="+mn-cs"/>
              </a:rPr>
              <a:t> organize a discussão no coletivo. Solicite ao grupo que inicie a reflexão a partir da seguinte questão:</a:t>
            </a:r>
          </a:p>
          <a:p>
            <a:pPr>
              <a:lnSpc>
                <a:spcPct val="100000"/>
              </a:lnSpc>
              <a:spcAft>
                <a:spcPts val="600"/>
              </a:spcAft>
            </a:pPr>
            <a:endParaRPr lang="pt-BR" sz="1200" kern="1200" baseline="0" dirty="0" smtClean="0">
              <a:solidFill>
                <a:schemeClr val="tx1"/>
              </a:solidFill>
              <a:effectLst/>
              <a:latin typeface="+mn-lt"/>
              <a:ea typeface="+mn-ea"/>
              <a:cs typeface="+mn-cs"/>
            </a:endParaRPr>
          </a:p>
          <a:p>
            <a:pPr marL="228600" indent="-228600">
              <a:lnSpc>
                <a:spcPct val="100000"/>
              </a:lnSpc>
              <a:spcAft>
                <a:spcPts val="600"/>
              </a:spcAft>
              <a:buAutoNum type="alphaLcParenR"/>
            </a:pPr>
            <a:r>
              <a:rPr lang="pt-BR" sz="1200" kern="1200" baseline="0" dirty="0" smtClean="0">
                <a:solidFill>
                  <a:schemeClr val="tx1"/>
                </a:solidFill>
                <a:effectLst/>
                <a:latin typeface="+mn-lt"/>
                <a:ea typeface="+mn-ea"/>
                <a:cs typeface="+mn-cs"/>
              </a:rPr>
              <a:t>Quais as implicações da revolução tecnológica que vem acontecendo nas últimas décadas - em especial no que se refere às mídias digitais e recursos de interatividade – para a prática de leitura? </a:t>
            </a:r>
          </a:p>
          <a:p>
            <a:pPr marL="0" indent="0">
              <a:lnSpc>
                <a:spcPct val="100000"/>
              </a:lnSpc>
              <a:spcAft>
                <a:spcPts val="600"/>
              </a:spcAft>
              <a:buNone/>
            </a:pPr>
            <a:endParaRPr lang="pt-BR" sz="1200" kern="1200" baseline="0" dirty="0" smtClean="0">
              <a:solidFill>
                <a:schemeClr val="tx1"/>
              </a:solidFill>
              <a:effectLst/>
              <a:latin typeface="+mn-lt"/>
              <a:ea typeface="+mn-ea"/>
              <a:cs typeface="+mn-cs"/>
            </a:endParaRPr>
          </a:p>
          <a:p>
            <a:pPr marL="0" indent="0">
              <a:lnSpc>
                <a:spcPct val="100000"/>
              </a:lnSpc>
              <a:spcAft>
                <a:spcPts val="600"/>
              </a:spcAft>
              <a:buNone/>
            </a:pPr>
            <a:r>
              <a:rPr lang="pt-BR" sz="1200" kern="1200" baseline="0" dirty="0" smtClean="0">
                <a:solidFill>
                  <a:schemeClr val="tx1"/>
                </a:solidFill>
                <a:effectLst/>
                <a:latin typeface="+mn-lt"/>
                <a:ea typeface="+mn-ea"/>
                <a:cs typeface="+mn-cs"/>
              </a:rPr>
              <a:t>Durante a discussão, valide comentários pertinentes e problematize aqueles que ou se mostrem pouco consistentes ou inadequados.</a:t>
            </a:r>
          </a:p>
          <a:p>
            <a:pPr>
              <a:lnSpc>
                <a:spcPct val="100000"/>
              </a:lnSpc>
              <a:spcAft>
                <a:spcPts val="600"/>
              </a:spcAft>
            </a:pPr>
            <a:r>
              <a:rPr lang="pt-BR" sz="1200" kern="1200" baseline="0" dirty="0" smtClean="0">
                <a:solidFill>
                  <a:schemeClr val="tx1"/>
                </a:solidFill>
                <a:effectLst/>
                <a:latin typeface="+mn-lt"/>
                <a:ea typeface="+mn-ea"/>
                <a:cs typeface="+mn-cs"/>
              </a:rPr>
              <a:t>Após a discussão, registre os comentários mais recorrentes da reflexão realizada e todos os que considerar relevantes para a discussão em pauta.</a:t>
            </a:r>
          </a:p>
          <a:p>
            <a:pPr>
              <a:lnSpc>
                <a:spcPct val="100000"/>
              </a:lnSpc>
              <a:spcAft>
                <a:spcPts val="600"/>
              </a:spcAft>
            </a:pPr>
            <a:endParaRPr lang="pt-BR"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600"/>
              </a:spcAft>
              <a:buClrTx/>
              <a:buSzTx/>
              <a:buFontTx/>
              <a:buNone/>
              <a:tabLst/>
              <a:defRPr/>
            </a:pPr>
            <a:r>
              <a:rPr lang="pt-BR" b="1" i="0" baseline="0" dirty="0" smtClean="0"/>
              <a:t>II- Aspectos que podem ser tematizados a partir da citação</a:t>
            </a:r>
          </a:p>
          <a:p>
            <a:pPr marL="0" marR="0" indent="0" algn="l" defTabSz="914400" rtl="0" eaLnBrk="1" fontAlgn="auto" latinLnBrk="0" hangingPunct="1">
              <a:lnSpc>
                <a:spcPct val="100000"/>
              </a:lnSpc>
              <a:spcBef>
                <a:spcPts val="0"/>
              </a:spcBef>
              <a:spcAft>
                <a:spcPts val="600"/>
              </a:spcAft>
              <a:buClrTx/>
              <a:buSzTx/>
              <a:buFontTx/>
              <a:buNone/>
              <a:tabLst/>
              <a:defRPr/>
            </a:pPr>
            <a:endParaRPr lang="pt-BR" b="1" i="0" baseline="0" dirty="0" smtClean="0"/>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r>
              <a:rPr lang="pt-BR" b="0" baseline="0" dirty="0" smtClean="0"/>
              <a:t>A internet possibilita o acesso muito rápido a uma quantidade enorme de informações, e isso nem sempre ocorre de maneira reflexiva, ou de modo que se realize com discernimento para reconhecer a idoneidade de fontes. Isso coloca algumas demandas para a escola: ensinar ao aluno procedimentos para se reconhecer fontes idôneas; problematizar modos de realizar a articulação entre informações de diferentes fontes para conferir a qualidade das mesmas; tematizar procedimentos de discussão e reflexão sobre informações de modo a constituir uma posição consistente a respeito, concordando ou não com as posições assumidas nos textos lidos.</a:t>
            </a:r>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endParaRPr lang="pt-BR" b="0" baseline="0" dirty="0" smtClean="0"/>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r>
              <a:rPr lang="pt-BR" b="0" baseline="0" dirty="0" smtClean="0"/>
              <a:t>Os textos, na sua maioria, não são exclusivamente verbais: os textos, hoje, são constituídos por recursos, oriundos de diferentes linguagens, como os gráficos; os infográficos; as fotografias; imagens outras, como ilustrações; esquemas. Além disso, os recursos utilizados na editoração (cores, relação estabelecida entre a ilustração e o texto verbal, distribuição do texto na página, articulação com textos que o circundam, por exemplo) produzem sentidos específicos, que devem ser considerados na leitura e, além disso, interferem nos sentidos do texto verbal, com o qual se relacionam, inevitavelmente. Quando se trata da mídia digital, dos textos que circulam na internet, há recursos imagéticos que reúnem imagem, movimento e som, além do verbal e da imagem estática. Mais, ainda: ler textos eletrônicos implica a utilização de vários procedimentos relacionados à ferramenta na qual são publicados, como saber “abrir” recursos inseridos, como informações adicionais em hipertexto; decidir se as informações disponíveis nos hiperlinks são relevantes para a finalidade da leitura em curso; utilizar links adicionais oferecidos como novas fontes de informação aos quais as que foram oferecidas se articulam, entre muitos outros procedimentos.</a:t>
            </a:r>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endParaRPr lang="pt-BR" b="0" baseline="0" dirty="0" smtClean="0"/>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r>
              <a:rPr lang="pt-BR" b="0" baseline="0" dirty="0" smtClean="0"/>
              <a:t>Saber reconhecer que o acesso à informação não mais se dá em locais específicos, com os rituais clássicos, bastando para isso um celular com acesso à internet.</a:t>
            </a:r>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endParaRPr lang="pt-BR" b="0" baseline="0" dirty="0" smtClean="0"/>
          </a:p>
          <a:p>
            <a:pPr marL="228600" marR="0" indent="-228600" algn="l" defTabSz="914400" rtl="0" eaLnBrk="1" fontAlgn="auto" latinLnBrk="0" hangingPunct="1">
              <a:lnSpc>
                <a:spcPct val="100000"/>
              </a:lnSpc>
              <a:spcBef>
                <a:spcPts val="0"/>
              </a:spcBef>
              <a:spcAft>
                <a:spcPts val="600"/>
              </a:spcAft>
              <a:buClrTx/>
              <a:buSzTx/>
              <a:buFontTx/>
              <a:buAutoNum type="alphaLcParenR"/>
              <a:tabLst/>
              <a:defRPr/>
            </a:pPr>
            <a:r>
              <a:rPr lang="pt-BR" b="0" baseline="0" dirty="0" smtClean="0"/>
              <a:t>Saber identificar as características específicas das diferentes mídias, as quais podem ter influência direta no tipo de informação oferecida. Por exemplo, a informação dos jornais eletrônicos são sempre mais superficiais que as dos jornais impressos; as versões impressa e eletrônica de um mesmo jornal não oferecem as mesmas matérias ao leitor; há ferramentas, como blogs, que podem oferecer maior possibilidade de efetiva discussão sobre diferentes temas, ao contrário da seção de postagem de comentários sobre uma matéria publicada.</a:t>
            </a:r>
          </a:p>
          <a:p>
            <a:pPr>
              <a:lnSpc>
                <a:spcPct val="100000"/>
              </a:lnSpc>
              <a:spcAft>
                <a:spcPts val="600"/>
              </a:spcAft>
            </a:pPr>
            <a:endParaRPr lang="pt-BR" b="0" baseline="0" dirty="0" smtClean="0"/>
          </a:p>
          <a:p>
            <a:pPr marL="228600" indent="-228600">
              <a:lnSpc>
                <a:spcPct val="100000"/>
              </a:lnSpc>
              <a:spcAft>
                <a:spcPts val="600"/>
              </a:spcAft>
              <a:buAutoNum type="alphaLcParenR" startAt="5"/>
            </a:pPr>
            <a:r>
              <a:rPr lang="pt-BR" b="0" baseline="0" dirty="0" smtClean="0"/>
              <a:t>Mais do que recursos auxiliares às aulas, as novas mídias digitais possibilitam interatividade e um acesso muito mais rápido a diferentes fontes de informação. A escola precisa utilizar estes recursos a seu favor, empregando-os nas aulas por meio da elaboração de pautas interacionais que os prevejam e, mais do que isso, problematizando o seu uso junto aos alunos: procedimentos, estratégias, modos de obtenção e uso da informação, tipo de relação estabelecida durante interações a distância, especialmente nas redes sociais.</a:t>
            </a:r>
          </a:p>
          <a:p>
            <a:pPr marL="228600" indent="-228600">
              <a:lnSpc>
                <a:spcPct val="100000"/>
              </a:lnSpc>
              <a:spcAft>
                <a:spcPts val="600"/>
              </a:spcAft>
              <a:buAutoNum type="alphaLcParenR" startAt="5"/>
            </a:pPr>
            <a:endParaRPr lang="pt-BR" b="0" baseline="0" dirty="0" smtClean="0"/>
          </a:p>
          <a:p>
            <a:pPr marL="0" indent="0">
              <a:lnSpc>
                <a:spcPct val="100000"/>
              </a:lnSpc>
              <a:spcAft>
                <a:spcPts val="600"/>
              </a:spcAft>
              <a:buNone/>
            </a:pPr>
            <a:r>
              <a:rPr lang="pt-BR" b="1" baseline="0" dirty="0" smtClean="0"/>
              <a:t>III - Leitura Recomendada para Todos:</a:t>
            </a:r>
          </a:p>
          <a:p>
            <a:pPr marL="0" indent="0">
              <a:lnSpc>
                <a:spcPct val="100000"/>
              </a:lnSpc>
              <a:spcAft>
                <a:spcPts val="600"/>
              </a:spcAft>
              <a:buNone/>
            </a:pPr>
            <a:endParaRPr lang="pt-BR" b="1" baseline="0" dirty="0" smtClean="0"/>
          </a:p>
          <a:p>
            <a:pPr marL="0" indent="0">
              <a:lnSpc>
                <a:spcPct val="100000"/>
              </a:lnSpc>
              <a:spcAft>
                <a:spcPts val="600"/>
              </a:spcAft>
              <a:buNone/>
            </a:pPr>
            <a:r>
              <a:rPr lang="pt-BR" b="0" baseline="0" dirty="0" smtClean="0"/>
              <a:t>ROJO, </a:t>
            </a:r>
            <a:r>
              <a:rPr lang="pt-BR" b="0" baseline="0" dirty="0" err="1" smtClean="0"/>
              <a:t>Roxane</a:t>
            </a:r>
            <a:r>
              <a:rPr lang="pt-BR" b="0" baseline="0" dirty="0" smtClean="0"/>
              <a:t> H, R. &amp; Moura, Eduardo. </a:t>
            </a:r>
            <a:r>
              <a:rPr lang="pt-BR" b="1" baseline="0" dirty="0" smtClean="0"/>
              <a:t>Pedagogia dos </a:t>
            </a:r>
            <a:r>
              <a:rPr lang="pt-BR" b="1" baseline="0" dirty="0" err="1" smtClean="0"/>
              <a:t>Multiletramentos</a:t>
            </a:r>
            <a:r>
              <a:rPr lang="pt-BR" b="1" baseline="0" dirty="0" smtClean="0"/>
              <a:t>. </a:t>
            </a:r>
            <a:r>
              <a:rPr lang="pt-BR" b="0" i="1" baseline="0" dirty="0" smtClean="0"/>
              <a:t>In </a:t>
            </a:r>
            <a:r>
              <a:rPr lang="pt-BR" b="0" i="0" baseline="0" dirty="0" err="1" smtClean="0"/>
              <a:t>Multiletramentos</a:t>
            </a:r>
            <a:r>
              <a:rPr lang="pt-BR" b="0" i="0" baseline="0" dirty="0" smtClean="0"/>
              <a:t> na escola. São Paulo: Parábola Editorial, 2012. (pp. 11-32).</a:t>
            </a:r>
          </a:p>
          <a:p>
            <a:pPr marL="0" indent="0">
              <a:lnSpc>
                <a:spcPct val="100000"/>
              </a:lnSpc>
              <a:spcAft>
                <a:spcPts val="600"/>
              </a:spcAft>
              <a:buNone/>
            </a:pPr>
            <a:endParaRPr lang="pt-BR" b="1" i="0"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20</a:t>
            </a:fld>
            <a:endParaRPr lang="pt-BR"/>
          </a:p>
        </p:txBody>
      </p:sp>
    </p:spTree>
    <p:extLst>
      <p:ext uri="{BB962C8B-B14F-4D97-AF65-F5344CB8AC3E}">
        <p14:creationId xmlns:p14="http://schemas.microsoft.com/office/powerpoint/2010/main" xmlns="" val="326039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pPr marL="0" indent="0">
              <a:buFontTx/>
              <a:buNone/>
            </a:pPr>
            <a:r>
              <a:rPr lang="pt-BR" sz="1600" b="0" baseline="0" dirty="0" smtClean="0">
                <a:ea typeface="ＭＳ Ｐゴシック" pitchFamily="34" charset="-128"/>
              </a:rPr>
              <a:t>Continuando a apresentação começada no slide anterior, retome o comentário apresentado nos slides da Atividade Introdutória, informando “que a segunda parte do título especifica o tema, apresentando de modo mais pontual os aspectos que serão abordados durante o trabalho. Estes aspectos são, por um lado, os conhecimentos que estão envolvidos no processo de leitura dos mais variados textos. Por outro lado, referem-se aos saberes do professor que são condição para a organização  de atividades de leitura que garantam a compreensão efetiva de um texto pelo aluno. Sabemos que para garantir essa compreensão não é suficiente solicitar ao aluno que releia, individualmente, o texto, pois se ele não conseguiu compreender antes é porque a compreensão requer saberes que ainda não foram apropriados por esse aluno. Dessa forma, há necessidade de outros encaminhamentos que garantam o ensino efetivo, que tematizem os saberes ainda não apropriados. Esses encaminhamentos requerem do professor cuidados metodológicos e procedimentos didáticos – devidamente fundamentados pelas teorias do aprendizado e do objeto – que </a:t>
            </a:r>
            <a:r>
              <a:rPr lang="pt-BR" sz="1600" b="1" baseline="0" dirty="0" smtClean="0">
                <a:ea typeface="ＭＳ Ｐゴシック" pitchFamily="34" charset="-128"/>
              </a:rPr>
              <a:t>ensinem</a:t>
            </a:r>
            <a:r>
              <a:rPr lang="pt-BR" sz="1600" b="0" baseline="0" dirty="0" smtClean="0">
                <a:ea typeface="ＭＳ Ｐゴシック" pitchFamily="34" charset="-128"/>
              </a:rPr>
              <a:t> a ler, efetivamente”.</a:t>
            </a:r>
          </a:p>
          <a:p>
            <a:pPr marL="0" indent="0">
              <a:buFontTx/>
              <a:buNone/>
            </a:pPr>
            <a:endParaRPr lang="pt-BR" sz="1600" b="0" baseline="0" dirty="0" smtClean="0">
              <a:ea typeface="ＭＳ Ｐゴシック" pitchFamily="34" charset="-128"/>
            </a:endParaRPr>
          </a:p>
          <a:p>
            <a:pPr marL="0" indent="0">
              <a:buFontTx/>
              <a:buNone/>
            </a:pPr>
            <a:r>
              <a:rPr lang="pt-BR" sz="1600" b="0" baseline="0" dirty="0" smtClean="0">
                <a:ea typeface="ＭＳ Ｐゴシック" pitchFamily="34" charset="-128"/>
              </a:rPr>
              <a:t>Seguem, agora,  orientações gerais sobre a preparação do trabalho.</a:t>
            </a:r>
          </a:p>
          <a:p>
            <a:pPr marL="0" indent="0">
              <a:buFontTx/>
              <a:buNone/>
            </a:pPr>
            <a:endParaRPr lang="pt-BR" sz="1600" b="0" baseline="0" dirty="0" smtClean="0">
              <a:ea typeface="ＭＳ Ｐゴシック" pitchFamily="34" charset="-128"/>
            </a:endParaRPr>
          </a:p>
          <a:p>
            <a:pPr marL="400050" indent="-400050">
              <a:buNone/>
            </a:pPr>
            <a:endParaRPr lang="pt-BR" sz="1600" b="1" u="sng" baseline="0" dirty="0" smtClean="0">
              <a:ea typeface="ＭＳ Ｐゴシック" pitchFamily="34" charset="-128"/>
            </a:endParaRPr>
          </a:p>
          <a:p>
            <a:pPr marL="400050" indent="-400050">
              <a:buNone/>
            </a:pPr>
            <a:r>
              <a:rPr lang="pt-BR" sz="1600" b="1" u="none" cap="small" baseline="0" dirty="0" smtClean="0">
                <a:ea typeface="ＭＳ Ｐゴシック" pitchFamily="34" charset="-128"/>
              </a:rPr>
              <a:t>Orientações Gerais:</a:t>
            </a:r>
          </a:p>
          <a:p>
            <a:endParaRPr lang="pt-BR" sz="1600" dirty="0" smtClean="0">
              <a:solidFill>
                <a:srgbClr val="FF0000"/>
              </a:solidFill>
              <a:ea typeface="ＭＳ Ｐゴシック" pitchFamily="34" charset="-128"/>
            </a:endParaRPr>
          </a:p>
          <a:p>
            <a:r>
              <a:rPr lang="pt-BR" sz="1600" b="1" dirty="0" smtClean="0">
                <a:ea typeface="ＭＳ Ｐゴシック" pitchFamily="34" charset="-128"/>
              </a:rPr>
              <a:t>I.</a:t>
            </a:r>
            <a:r>
              <a:rPr lang="pt-BR" sz="1600" b="1" baseline="0" dirty="0" smtClean="0">
                <a:ea typeface="ＭＳ Ｐゴシック" pitchFamily="34" charset="-128"/>
              </a:rPr>
              <a:t> </a:t>
            </a:r>
            <a:r>
              <a:rPr lang="pt-BR" sz="1600" b="1" baseline="0" dirty="0" smtClean="0">
                <a:ea typeface="+mn-ea"/>
              </a:rPr>
              <a:t>A</a:t>
            </a:r>
            <a:r>
              <a:rPr lang="pt-BR" sz="1600" b="1" dirty="0" smtClean="0"/>
              <a:t> </a:t>
            </a:r>
            <a:r>
              <a:rPr lang="pt-BR" sz="1600" b="1" baseline="0" dirty="0" smtClean="0"/>
              <a:t>P</a:t>
            </a:r>
            <a:r>
              <a:rPr lang="pt-BR" sz="1600" b="1" dirty="0" smtClean="0"/>
              <a:t>reparação do Trabalho</a:t>
            </a:r>
          </a:p>
          <a:p>
            <a:pPr>
              <a:buFont typeface="Arial" pitchFamily="34" charset="0"/>
              <a:buNone/>
            </a:pPr>
            <a:endParaRPr lang="pt-BR" sz="1600" b="0" dirty="0" smtClean="0"/>
          </a:p>
          <a:p>
            <a:pPr>
              <a:buFont typeface="Arial" pitchFamily="34" charset="0"/>
              <a:buNone/>
            </a:pPr>
            <a:r>
              <a:rPr lang="pt-BR" sz="1600" b="0" dirty="0" smtClean="0"/>
              <a:t>Antes</a:t>
            </a:r>
            <a:r>
              <a:rPr lang="pt-BR" sz="1600" b="0" baseline="0" dirty="0" smtClean="0"/>
              <a:t> de iniciar o encontro, leia todo o material aqui apresentado: as orientações, os textos de apoio e os textos para discussão com os professores, indicados nos slides.</a:t>
            </a:r>
          </a:p>
          <a:p>
            <a:endParaRPr lang="pt-BR" sz="1600" b="0" baseline="0" dirty="0" smtClean="0"/>
          </a:p>
          <a:p>
            <a:r>
              <a:rPr lang="pt-BR" sz="1600" b="0" baseline="0" dirty="0" smtClean="0"/>
              <a:t>Depois, proceda da seguinte maneira:</a:t>
            </a:r>
          </a:p>
          <a:p>
            <a:endParaRPr lang="pt-BR" sz="1600" b="0" i="1"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pt-BR" sz="1600" b="0" baseline="0" dirty="0" smtClean="0"/>
              <a:t>Anote as fontes dos textos indicados para leitura, incluindo as fontes dos excertos citados nos slides. Se possível, busque os textos originais, dos quais os excertos foram tirados e leia-os para aprofundar-se no assunto. Lembre-se que, se você vai coordenar uma discussão a respeito de um assunto, precisa saber mais amplamente e mais profundamente sobre o mesmo. É isso que vai possibilitar que a sua mediação no grupo tenha maior qualidade e seja mais acertada, quando os professores apresentarem os seus comentários pessoais. Reiteramos: </a:t>
            </a:r>
            <a:r>
              <a:rPr lang="pt-BR" sz="1600" b="1" baseline="0" dirty="0" smtClean="0"/>
              <a:t>não é possível tratar esse tema de maneira consistente se não houver preparação e estudo</a:t>
            </a:r>
            <a:r>
              <a:rPr lang="pt-BR" sz="1600" b="0" baseline="0" dirty="0" smtClean="0"/>
              <a:t>. Conquistar a confiança dos professores – ou consolidá-la – é fundamental para que o trabalho na sala de aula aconteça realmente, pois cria condições para tanto, já que o professor acaba acreditando que tem com quem contar na realização do trabalho.</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pt-BR" sz="1600" b="0" baseline="0" dirty="0" smtClean="0"/>
          </a:p>
          <a:p>
            <a:pPr marL="228600" indent="-228600">
              <a:buAutoNum type="alphaLcParenR"/>
            </a:pPr>
            <a:r>
              <a:rPr lang="pt-BR" sz="1600" b="0" baseline="0" dirty="0" smtClean="0"/>
              <a:t>Articule a discussão da bibliografia sugerida com aquela que você já possui sobre o assunto. Se considerar adequado, acrescente textos, vídeos, exemplos de seu repertório pessoal.</a:t>
            </a:r>
          </a:p>
          <a:p>
            <a:pPr marL="228600" indent="-228600">
              <a:buAutoNum type="alphaLcParenR"/>
            </a:pPr>
            <a:endParaRPr lang="pt-BR" sz="1600" b="0" baseline="0" dirty="0" smtClean="0"/>
          </a:p>
          <a:p>
            <a:pPr marL="228600" indent="-228600">
              <a:buAutoNum type="alphaLcParenR"/>
            </a:pPr>
            <a:r>
              <a:rPr lang="pt-BR" sz="1600" b="0" baseline="0" dirty="0" smtClean="0"/>
              <a:t>Proceda da mesma maneira com os vídeos sugeridos. Assista-os e anote eventuais pontos que possam requerer maior atenção e que sejam mais fundamentalmente importantes para a discussão em andamento.</a:t>
            </a:r>
          </a:p>
          <a:p>
            <a:pPr marL="228600" indent="-228600">
              <a:buAutoNum type="alphaLcParenR"/>
            </a:pPr>
            <a:endParaRPr lang="pt-BR" sz="1600" b="0" baseline="0" dirty="0" smtClean="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pt-BR" sz="1600" b="0" u="none" baseline="0" dirty="0" smtClean="0"/>
              <a:t>Sugerimos que você estude os textos que serão lidos pelo grupo com antecedência, anotando aspectos que podem ser apontados em resposta às questões apresentadas. Além disso, assista ao vídeo gravado pela autora, e  articule aspectos mencionados nele com os aspectos apontados nos textos orientadores da tematização de cada um dos textos, textos estes que constam dos comentários dos slides de cada texto.</a:t>
            </a:r>
          </a:p>
          <a:p>
            <a:pPr marL="228600" indent="-228600">
              <a:buAutoNum type="alphaLcParenR"/>
            </a:pPr>
            <a:endParaRPr lang="pt-BR" sz="1600" b="0" baseline="0" dirty="0" smtClean="0"/>
          </a:p>
          <a:p>
            <a:pPr marL="228600" indent="-228600">
              <a:buAutoNum type="alphaLcParenR"/>
            </a:pPr>
            <a:r>
              <a:rPr lang="pt-BR" sz="1600" b="0" baseline="0" dirty="0" smtClean="0"/>
              <a:t>Depois, anote quais são as atividades sugeridas, sua forma de organização e os materiais que vão requerer.</a:t>
            </a:r>
          </a:p>
          <a:p>
            <a:pPr marL="228600" indent="-228600">
              <a:buAutoNum type="alphaLcParenR"/>
            </a:pPr>
            <a:endParaRPr lang="pt-BR" sz="1600" b="0" baseline="0" dirty="0" smtClean="0"/>
          </a:p>
          <a:p>
            <a:pPr marL="228600" indent="-228600">
              <a:buAutoNum type="alphaLcParenR"/>
            </a:pPr>
            <a:r>
              <a:rPr lang="pt-BR" sz="1600" b="0" baseline="0" dirty="0" smtClean="0"/>
              <a:t>Analise as atividades e avalie se necessitam de alguma modificação, considerando os professores com quem você vai trabalhar. Se for necessário, faça-as. </a:t>
            </a:r>
          </a:p>
          <a:p>
            <a:pPr marL="228600" indent="-228600">
              <a:buAutoNum type="alphaLcParenR"/>
            </a:pPr>
            <a:endParaRPr lang="pt-BR" sz="1600" b="0" baseline="0" dirty="0" smtClean="0"/>
          </a:p>
          <a:p>
            <a:pPr marL="228600" indent="-228600">
              <a:buAutoNum type="alphaLcParenR"/>
            </a:pPr>
            <a:r>
              <a:rPr lang="pt-BR" sz="1600" b="0" baseline="0" dirty="0" smtClean="0"/>
              <a:t>Providencie os materiais solicitados, incluindo cópias dos textos.</a:t>
            </a:r>
          </a:p>
          <a:p>
            <a:pPr marL="228600" indent="-228600">
              <a:buAutoNum type="alphaLcParenR"/>
            </a:pPr>
            <a:endParaRPr lang="pt-BR" sz="1600" b="0" baseline="0" dirty="0" smtClean="0"/>
          </a:p>
          <a:p>
            <a:pPr marL="228600" indent="-228600">
              <a:buAutoNum type="alphaLcParenR"/>
            </a:pPr>
            <a:r>
              <a:rPr lang="pt-BR" sz="1600" b="0" baseline="0" dirty="0" smtClean="0"/>
              <a:t>Avalie quanto tempo será necessário para a realização de cada atividade e articule essa informação com o tempo de que você vai dispor para a realização do trabalho. Fazendo isso, reanalise a permanência de todas as atividades ou, então, se for o caso (ou seja, se houver tempo e se você considerar necessário), distribua o trabalho em mais de uma reunião.</a:t>
            </a:r>
          </a:p>
          <a:p>
            <a:pPr marL="228600" indent="-228600">
              <a:buAutoNum type="alphaLcParenR"/>
            </a:pPr>
            <a:endParaRPr lang="pt-BR" sz="1600" b="0" baseline="0" dirty="0" smtClean="0"/>
          </a:p>
          <a:p>
            <a:pPr marL="228600" indent="-228600">
              <a:buAutoNum type="alphaLcParenR"/>
            </a:pPr>
            <a:r>
              <a:rPr lang="pt-BR" sz="1600" b="0" baseline="0" dirty="0" smtClean="0"/>
              <a:t>Prepare a sala e distribua os textos que serão estudados na atividade, orientando os participantes a respeito de como devem proceder.</a:t>
            </a:r>
          </a:p>
          <a:p>
            <a:pPr marL="228600" indent="-228600">
              <a:buAutoNum type="alphaLcParenR"/>
            </a:pPr>
            <a:endParaRPr lang="pt-BR" sz="1600" b="0" baseline="0" dirty="0" smtClean="0"/>
          </a:p>
          <a:p>
            <a:pPr marL="228600" indent="-228600">
              <a:buAutoNum type="alphaLcParenR"/>
            </a:pPr>
            <a:r>
              <a:rPr lang="pt-BR" sz="1600" b="0" baseline="0" dirty="0" smtClean="0">
                <a:ea typeface="ＭＳ Ｐゴシック" pitchFamily="34" charset="-128"/>
              </a:rPr>
              <a:t>Recomendamos o </a:t>
            </a:r>
            <a:r>
              <a:rPr lang="pt-BR" sz="1600" b="1" baseline="0" dirty="0" smtClean="0">
                <a:ea typeface="ＭＳ Ｐゴシック" pitchFamily="34" charset="-128"/>
              </a:rPr>
              <a:t>es</a:t>
            </a:r>
            <a:r>
              <a:rPr lang="pt-BR" sz="1600" b="1" dirty="0" smtClean="0">
                <a:ea typeface="ＭＳ Ｐゴシック" pitchFamily="34" charset="-128"/>
              </a:rPr>
              <a:t>tudo</a:t>
            </a:r>
            <a:r>
              <a:rPr lang="pt-BR" sz="1600" b="1" baseline="0" dirty="0" smtClean="0">
                <a:ea typeface="ＭＳ Ｐゴシック" pitchFamily="34" charset="-128"/>
              </a:rPr>
              <a:t> d</a:t>
            </a:r>
            <a:r>
              <a:rPr lang="pt-BR" sz="1600" b="1" dirty="0" smtClean="0">
                <a:ea typeface="ＭＳ Ｐゴシック" pitchFamily="34" charset="-128"/>
              </a:rPr>
              <a:t>o texto </a:t>
            </a:r>
            <a:r>
              <a:rPr lang="pt-BR" sz="1600" dirty="0" smtClean="0">
                <a:ea typeface="ＭＳ Ｐゴシック" pitchFamily="34" charset="-128"/>
              </a:rPr>
              <a:t>de orientação para cada slide. </a:t>
            </a:r>
          </a:p>
          <a:p>
            <a:endParaRPr lang="pt-BR" sz="1600" b="1" dirty="0" smtClean="0">
              <a:solidFill>
                <a:srgbClr val="FF0000"/>
              </a:solidFill>
              <a:ea typeface="ＭＳ Ｐゴシック" pitchFamily="34" charset="-128"/>
            </a:endParaRPr>
          </a:p>
          <a:p>
            <a:endParaRPr lang="pt-BR" sz="1600" b="1" dirty="0" smtClean="0">
              <a:solidFill>
                <a:srgbClr val="FF0000"/>
              </a:solidFill>
              <a:ea typeface="ＭＳ Ｐゴシック" pitchFamily="34" charset="-128"/>
            </a:endParaRPr>
          </a:p>
          <a:p>
            <a:r>
              <a:rPr lang="pt-BR" sz="1600" b="1" dirty="0" smtClean="0">
                <a:solidFill>
                  <a:srgbClr val="FF0000"/>
                </a:solidFill>
                <a:ea typeface="ＭＳ Ｐゴシック" pitchFamily="34" charset="-128"/>
              </a:rPr>
              <a:t>II. Encaminhamentos Práticos:</a:t>
            </a:r>
          </a:p>
          <a:p>
            <a:endParaRPr lang="pt-BR" sz="1600" b="1" dirty="0" smtClean="0">
              <a:solidFill>
                <a:srgbClr val="FF0000"/>
              </a:solidFill>
              <a:ea typeface="ＭＳ Ｐゴシック" pitchFamily="34" charset="-128"/>
            </a:endParaRPr>
          </a:p>
          <a:p>
            <a:pPr marL="342900" indent="-342900">
              <a:buAutoNum type="alphaLcParenR"/>
            </a:pPr>
            <a:r>
              <a:rPr lang="pt-BR" sz="1600" b="0" dirty="0" smtClean="0">
                <a:solidFill>
                  <a:srgbClr val="FF0000"/>
                </a:solidFill>
                <a:ea typeface="ＭＳ Ｐゴシック" pitchFamily="34" charset="-128"/>
              </a:rPr>
              <a:t>Antes do encontro,</a:t>
            </a:r>
            <a:r>
              <a:rPr lang="pt-BR" sz="1600" b="0" baseline="0" dirty="0" smtClean="0">
                <a:solidFill>
                  <a:srgbClr val="FF0000"/>
                </a:solidFill>
                <a:ea typeface="ＭＳ Ｐゴシック" pitchFamily="34" charset="-128"/>
              </a:rPr>
              <a:t> prepare a </a:t>
            </a:r>
            <a:r>
              <a:rPr lang="pt-BR" sz="1600" b="1" baseline="0" dirty="0" smtClean="0">
                <a:solidFill>
                  <a:srgbClr val="FF0000"/>
                </a:solidFill>
                <a:ea typeface="ＭＳ Ｐゴシック" pitchFamily="34" charset="-128"/>
              </a:rPr>
              <a:t>impressão</a:t>
            </a:r>
            <a:r>
              <a:rPr lang="pt-BR" sz="1600" b="0" baseline="0" dirty="0" smtClean="0">
                <a:solidFill>
                  <a:srgbClr val="FF0000"/>
                </a:solidFill>
                <a:ea typeface="ＭＳ Ｐゴシック" pitchFamily="34" charset="-128"/>
              </a:rPr>
              <a:t> do </a:t>
            </a:r>
            <a:r>
              <a:rPr lang="pt-BR" sz="1600" b="1" baseline="0" dirty="0" smtClean="0">
                <a:solidFill>
                  <a:srgbClr val="FF0000"/>
                </a:solidFill>
                <a:ea typeface="ＭＳ Ｐゴシック" pitchFamily="34" charset="-128"/>
              </a:rPr>
              <a:t>“</a:t>
            </a:r>
            <a:r>
              <a:rPr lang="pt-BR" sz="1600" b="1" i="0" baseline="0" dirty="0" smtClean="0"/>
              <a:t>Manual de Etiqueta Sustentável”</a:t>
            </a:r>
            <a:r>
              <a:rPr lang="pt-BR" sz="1600" b="0" i="0" baseline="0" dirty="0" smtClean="0"/>
              <a:t>, disponível em:</a:t>
            </a:r>
            <a:r>
              <a:rPr lang="pt-BR" sz="1600" b="1" i="0" baseline="0" dirty="0" smtClean="0"/>
              <a:t> </a:t>
            </a:r>
            <a:r>
              <a:rPr lang="pt-BR" sz="1600" b="0" u="sng" baseline="0" dirty="0" smtClean="0"/>
              <a:t>http://planetasustentavel.abril.com.br/pdf/manual-de-etiqueta-2014.pdf</a:t>
            </a:r>
            <a:r>
              <a:rPr lang="pt-BR" sz="1600" b="0" u="none" baseline="0" dirty="0" smtClean="0"/>
              <a:t> (acesso em: 13 maio 2015) para todos os participantes.</a:t>
            </a:r>
          </a:p>
          <a:p>
            <a:pPr marL="342900" indent="-342900">
              <a:buAutoNum type="alphaLcParenR"/>
            </a:pPr>
            <a:endParaRPr lang="pt-BR" sz="1600" b="0" u="none" baseline="0" dirty="0" smtClean="0"/>
          </a:p>
          <a:p>
            <a:pPr marL="342900" indent="-342900">
              <a:buAutoNum type="alphaLcParenR"/>
            </a:pPr>
            <a:r>
              <a:rPr lang="pt-BR" sz="1600" b="0" u="none" baseline="0" dirty="0" smtClean="0"/>
              <a:t>Imprima também os trechos do poema </a:t>
            </a:r>
            <a:r>
              <a:rPr lang="pt-BR" sz="1600" b="1" u="none" baseline="0" dirty="0" smtClean="0"/>
              <a:t>The </a:t>
            </a:r>
            <a:r>
              <a:rPr lang="pt-BR" sz="1600" b="1" u="none" baseline="0" dirty="0" err="1" smtClean="0"/>
              <a:t>Wast</a:t>
            </a:r>
            <a:r>
              <a:rPr lang="pt-BR" sz="1600" b="1" u="none" baseline="0" dirty="0" smtClean="0"/>
              <a:t> Land</a:t>
            </a:r>
            <a:r>
              <a:rPr lang="pt-BR" sz="1600" b="0" u="none" baseline="0" dirty="0" smtClean="0"/>
              <a:t> para distribuir para os participantes.</a:t>
            </a:r>
          </a:p>
          <a:p>
            <a:pPr marL="342900" indent="-342900">
              <a:buAutoNum type="alphaLcParenR"/>
            </a:pPr>
            <a:endParaRPr lang="pt-BR" sz="1600" b="0" u="none" baseline="0" dirty="0" smtClean="0"/>
          </a:p>
          <a:p>
            <a:pPr marL="342900" marR="0" indent="-342900" algn="l" defTabSz="914400" rtl="0" eaLnBrk="1" fontAlgn="auto" latinLnBrk="0" hangingPunct="1">
              <a:lnSpc>
                <a:spcPct val="100000"/>
              </a:lnSpc>
              <a:spcBef>
                <a:spcPts val="0"/>
              </a:spcBef>
              <a:spcAft>
                <a:spcPts val="0"/>
              </a:spcAft>
              <a:buClrTx/>
              <a:buSzTx/>
              <a:buFontTx/>
              <a:buAutoNum type="alphaLcParenR"/>
              <a:tabLst/>
              <a:defRPr/>
            </a:pPr>
            <a:r>
              <a:rPr lang="pt-BR" sz="1600" b="0" u="none" baseline="0" dirty="0" smtClean="0"/>
              <a:t>Sugerimos que a </a:t>
            </a:r>
            <a:r>
              <a:rPr lang="pt-BR" sz="1600" b="1" u="none" baseline="0" dirty="0" smtClean="0"/>
              <a:t>resenha </a:t>
            </a:r>
            <a:r>
              <a:rPr lang="pt-BR" sz="1600" b="0" u="none" baseline="0" dirty="0" smtClean="0"/>
              <a:t>(texto 2)</a:t>
            </a:r>
            <a:r>
              <a:rPr lang="pt-BR" sz="1600" b="1" u="none" baseline="0" dirty="0" smtClean="0"/>
              <a:t> e a matéria do Portal Planeta Sustentável </a:t>
            </a:r>
            <a:r>
              <a:rPr lang="pt-BR" sz="1600" b="0" u="none" baseline="0" dirty="0" smtClean="0"/>
              <a:t>(texto 1)</a:t>
            </a:r>
            <a:r>
              <a:rPr lang="pt-BR" sz="1600" b="1" u="none" baseline="0" dirty="0" smtClean="0"/>
              <a:t> sejam oferecidas eletronicamente</a:t>
            </a:r>
            <a:r>
              <a:rPr lang="pt-BR" sz="1600" b="0" u="none" baseline="0" dirty="0" smtClean="0"/>
              <a:t>, ou seja: a ideia é que os participantes leiam os textos em seus portadores – e suportes – de origem.</a:t>
            </a:r>
          </a:p>
          <a:p>
            <a:pPr marL="342900" marR="0" indent="-342900" algn="l" defTabSz="914400" rtl="0" eaLnBrk="1" fontAlgn="auto" latinLnBrk="0" hangingPunct="1">
              <a:lnSpc>
                <a:spcPct val="100000"/>
              </a:lnSpc>
              <a:spcBef>
                <a:spcPts val="0"/>
              </a:spcBef>
              <a:spcAft>
                <a:spcPts val="0"/>
              </a:spcAft>
              <a:buClrTx/>
              <a:buSzTx/>
              <a:buFontTx/>
              <a:buAutoNum type="alphaLcParenR"/>
              <a:tabLst/>
              <a:defRPr/>
            </a:pPr>
            <a:endParaRPr lang="pt-BR" sz="1600" b="0" u="none" baseline="0" dirty="0" smtClean="0">
              <a:solidFill>
                <a:srgbClr val="FF0000"/>
              </a:solidFill>
              <a:ea typeface="ＭＳ Ｐゴシック" pitchFamily="34" charset="-128"/>
            </a:endParaRPr>
          </a:p>
          <a:p>
            <a:pPr marL="342900" marR="0" indent="-342900" algn="l" defTabSz="914400" rtl="0" eaLnBrk="1" fontAlgn="auto" latinLnBrk="0" hangingPunct="1">
              <a:lnSpc>
                <a:spcPct val="100000"/>
              </a:lnSpc>
              <a:spcBef>
                <a:spcPts val="0"/>
              </a:spcBef>
              <a:spcAft>
                <a:spcPts val="0"/>
              </a:spcAft>
              <a:buClrTx/>
              <a:buSzTx/>
              <a:buFontTx/>
              <a:buAutoNum type="alphaLcParenR"/>
              <a:tabLst/>
              <a:defRPr/>
            </a:pPr>
            <a:r>
              <a:rPr lang="pt-BR" sz="1600" b="0" u="none" baseline="0" dirty="0" smtClean="0">
                <a:solidFill>
                  <a:srgbClr val="FF0000"/>
                </a:solidFill>
                <a:ea typeface="ＭＳ Ｐゴシック" pitchFamily="34" charset="-128"/>
              </a:rPr>
              <a:t>Será necessário o uso da internet na sala onde ocorrerá o encontro.</a:t>
            </a:r>
            <a:endParaRPr lang="pt-BR" sz="1600" b="0" dirty="0" smtClean="0">
              <a:solidFill>
                <a:srgbClr val="FF0000"/>
              </a:solidFill>
              <a:ea typeface="ＭＳ Ｐゴシック" pitchFamily="34" charset="-128"/>
            </a:endParaRPr>
          </a:p>
          <a:p>
            <a:endParaRPr lang="pt-BR" sz="1600" b="1" dirty="0" smtClean="0">
              <a:ea typeface="ＭＳ Ｐゴシック" pitchFamily="34" charset="-128"/>
            </a:endParaRPr>
          </a:p>
          <a:p>
            <a:pPr marL="0" indent="0">
              <a:buNone/>
            </a:pPr>
            <a:endParaRPr lang="pt-BR" b="0" u="sng" baseline="0" dirty="0" smtClean="0"/>
          </a:p>
          <a:p>
            <a:pPr marL="0" indent="0">
              <a:buNone/>
            </a:pPr>
            <a:r>
              <a:rPr lang="pt-BR" b="1" u="none" cap="small" baseline="0" dirty="0" smtClean="0">
                <a:latin typeface="Arial" pitchFamily="34" charset="0"/>
                <a:cs typeface="Arial" pitchFamily="34" charset="0"/>
              </a:rPr>
              <a:t>III - </a:t>
            </a:r>
            <a:r>
              <a:rPr lang="pt-BR" b="1" u="none" cap="none" baseline="0" dirty="0" smtClean="0">
                <a:latin typeface="Arial" pitchFamily="34" charset="0"/>
                <a:cs typeface="Arial" pitchFamily="34" charset="0"/>
              </a:rPr>
              <a:t>Leituras de Apoio Recomendadas para o Gestor</a:t>
            </a:r>
          </a:p>
          <a:p>
            <a:pPr marL="0" indent="0">
              <a:buNone/>
            </a:pPr>
            <a:endParaRPr lang="pt-BR" b="1" u="none" baseline="0" dirty="0" smtClean="0"/>
          </a:p>
          <a:p>
            <a:pPr lvl="0"/>
            <a:r>
              <a:rPr lang="pt-BR" sz="1200" kern="1200" dirty="0" smtClean="0">
                <a:solidFill>
                  <a:schemeClr val="tx1"/>
                </a:solidFill>
                <a:effectLst/>
                <a:latin typeface="+mn-lt"/>
                <a:ea typeface="+mn-ea"/>
                <a:cs typeface="+mn-cs"/>
              </a:rPr>
              <a:t>BRÄKLING, Kátia Lomba. </a:t>
            </a:r>
            <a:r>
              <a:rPr lang="pt-BR" sz="1200" b="1" kern="1200" dirty="0" smtClean="0">
                <a:solidFill>
                  <a:schemeClr val="tx1"/>
                </a:solidFill>
                <a:effectLst/>
                <a:latin typeface="+mn-lt"/>
                <a:ea typeface="+mn-ea"/>
                <a:cs typeface="+mn-cs"/>
              </a:rPr>
              <a:t>Leitura do mundo, leitura da palavra, leitura proficiente: qual é a coisa que esse nome chama?</a:t>
            </a:r>
            <a:r>
              <a:rPr lang="pt-BR" sz="1200" kern="1200" dirty="0" smtClean="0">
                <a:solidFill>
                  <a:schemeClr val="tx1"/>
                </a:solidFill>
                <a:effectLst/>
                <a:latin typeface="+mn-lt"/>
                <a:ea typeface="+mn-ea"/>
                <a:cs typeface="+mn-cs"/>
              </a:rPr>
              <a:t>. Revista Aprender Juntos. São Paulo: Edições SM, 2008.</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BRÄKLING, Kátia Lomba. </a:t>
            </a:r>
            <a:r>
              <a:rPr lang="pt-BR" sz="1200" b="1" kern="1200" dirty="0" smtClean="0">
                <a:solidFill>
                  <a:schemeClr val="tx1"/>
                </a:solidFill>
                <a:effectLst/>
                <a:latin typeface="+mn-lt"/>
                <a:ea typeface="+mn-ea"/>
                <a:cs typeface="+mn-cs"/>
              </a:rPr>
              <a:t>Sobre leitura e formação de leitores: qual é a chave que se espera?</a:t>
            </a:r>
            <a:r>
              <a:rPr lang="pt-BR" sz="1200" kern="1200" dirty="0" smtClean="0">
                <a:solidFill>
                  <a:schemeClr val="tx1"/>
                </a:solidFill>
                <a:effectLst/>
                <a:latin typeface="+mn-lt"/>
                <a:ea typeface="+mn-ea"/>
                <a:cs typeface="+mn-cs"/>
              </a:rPr>
              <a:t> Publicado originalmente no Portal </a:t>
            </a:r>
            <a:r>
              <a:rPr lang="pt-BR" sz="1200" kern="1200" dirty="0" err="1" smtClean="0">
                <a:solidFill>
                  <a:schemeClr val="tx1"/>
                </a:solidFill>
                <a:effectLst/>
                <a:latin typeface="+mn-lt"/>
                <a:ea typeface="+mn-ea"/>
                <a:cs typeface="+mn-cs"/>
              </a:rPr>
              <a:t>Educarede</a:t>
            </a:r>
            <a:r>
              <a:rPr lang="pt-BR" sz="1200" kern="1200" dirty="0" smtClean="0">
                <a:solidFill>
                  <a:schemeClr val="tx1"/>
                </a:solidFill>
                <a:effectLst/>
                <a:latin typeface="+mn-lt"/>
                <a:ea typeface="+mn-ea"/>
                <a:cs typeface="+mn-cs"/>
              </a:rPr>
              <a:t> (atualmente desativado). Sessão “O assunto é”. Endereço: </a:t>
            </a:r>
            <a:r>
              <a:rPr lang="pt-BR" sz="1200" u="sng" kern="1200" dirty="0" smtClean="0">
                <a:solidFill>
                  <a:schemeClr val="tx1"/>
                </a:solidFill>
                <a:effectLst/>
                <a:latin typeface="+mn-lt"/>
                <a:ea typeface="+mn-ea"/>
                <a:cs typeface="+mn-cs"/>
                <a:hlinkClick r:id="rId3"/>
              </a:rPr>
              <a:t>www.educarede.org.br</a:t>
            </a:r>
            <a:r>
              <a:rPr lang="pt-BR" sz="1200" kern="1200" dirty="0" smtClean="0">
                <a:solidFill>
                  <a:schemeClr val="tx1"/>
                </a:solidFill>
                <a:effectLst/>
                <a:latin typeface="+mn-lt"/>
                <a:ea typeface="+mn-ea"/>
                <a:cs typeface="+mn-cs"/>
              </a:rPr>
              <a:t> (2005). Posteriormente publicado em </a:t>
            </a:r>
            <a:r>
              <a:rPr lang="pt-BR" sz="1200" b="1" kern="1200" dirty="0" smtClean="0">
                <a:solidFill>
                  <a:schemeClr val="tx1"/>
                </a:solidFill>
                <a:effectLst/>
                <a:latin typeface="+mn-lt"/>
                <a:ea typeface="+mn-ea"/>
                <a:cs typeface="+mn-cs"/>
              </a:rPr>
              <a:t>PEC Formação Universitária.</a:t>
            </a:r>
            <a:r>
              <a:rPr lang="pt-BR" sz="1200" kern="1200" dirty="0" smtClean="0">
                <a:solidFill>
                  <a:schemeClr val="tx1"/>
                </a:solidFill>
                <a:effectLst/>
                <a:latin typeface="+mn-lt"/>
                <a:ea typeface="+mn-ea"/>
                <a:cs typeface="+mn-cs"/>
              </a:rPr>
              <a:t> São Paulo: SEE de SP/PUC de SP/USP/UNESP. 2002. </a:t>
            </a:r>
          </a:p>
          <a:p>
            <a:endParaRPr lang="pt-BR" sz="1200" b="1" u="non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rPr>
              <a:t>BRÄKLING, K. L.; </a:t>
            </a:r>
            <a:r>
              <a:rPr lang="pt-BR" sz="1200" kern="1200" cap="all" dirty="0" smtClean="0">
                <a:solidFill>
                  <a:schemeClr val="tx1"/>
                </a:solidFill>
                <a:effectLst/>
                <a:latin typeface="+mn-lt"/>
                <a:ea typeface="+mn-ea"/>
                <a:cs typeface="+mn-cs"/>
              </a:rPr>
              <a:t>Abreu, M. T.; GOUVEIA, B. </a:t>
            </a:r>
            <a:r>
              <a:rPr lang="pt-BR" sz="1200" b="1" kern="1200" dirty="0" smtClean="0">
                <a:solidFill>
                  <a:schemeClr val="tx1"/>
                </a:solidFill>
                <a:effectLst/>
                <a:latin typeface="+mn-lt"/>
                <a:ea typeface="+mn-ea"/>
                <a:cs typeface="+mn-cs"/>
              </a:rPr>
              <a:t>Língua portuguesa: orientações para o professor, Saeb/Prova Brasil, 4ª série/5º ano, Ensino Fundamental</a:t>
            </a:r>
            <a:r>
              <a:rPr lang="pt-BR" sz="1200" kern="1200" dirty="0" smtClean="0">
                <a:solidFill>
                  <a:schemeClr val="tx1"/>
                </a:solidFill>
                <a:effectLst/>
                <a:latin typeface="+mn-lt"/>
                <a:ea typeface="+mn-ea"/>
                <a:cs typeface="+mn-cs"/>
              </a:rPr>
              <a:t>. Brasília: MEC/INEP (Instituto Nacional de Estudos e Pesquisas Educacionais Anísio Teixeira); 2009.</a:t>
            </a:r>
          </a:p>
          <a:p>
            <a:endParaRPr lang="pt-BR" b="1" u="none" baseline="0" dirty="0" smtClean="0"/>
          </a:p>
          <a:p>
            <a:pPr marL="0" indent="0">
              <a:buNone/>
            </a:pPr>
            <a:endParaRPr lang="pt-BR" b="0" u="none" baseline="0" dirty="0" smtClean="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2</a:t>
            </a:fld>
            <a:endParaRPr lang="pt-BR"/>
          </a:p>
        </p:txBody>
      </p:sp>
    </p:spTree>
    <p:extLst>
      <p:ext uri="{BB962C8B-B14F-4D97-AF65-F5344CB8AC3E}">
        <p14:creationId xmlns:p14="http://schemas.microsoft.com/office/powerpoint/2010/main" xmlns="" val="2450909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sz="1600" b="0" cap="none" baseline="0" dirty="0" smtClean="0"/>
              <a:t>Neste momento a intenção é tematizar as características do objeto – texto, portador, suporte – na sociedade de hoje, considerando as decorrências da revolução tecnológica.</a:t>
            </a:r>
          </a:p>
          <a:p>
            <a:endParaRPr lang="pt-BR" sz="1600" b="0" cap="none" baseline="0" dirty="0" smtClean="0"/>
          </a:p>
          <a:p>
            <a:r>
              <a:rPr lang="pt-BR" sz="1600" b="1" cap="none" baseline="0" dirty="0" smtClean="0"/>
              <a:t>I - Orientação geral para o desenvolvimento da atividade</a:t>
            </a:r>
          </a:p>
          <a:p>
            <a:endParaRPr lang="pt-BR" sz="1600" b="1" cap="small" baseline="0" dirty="0" smtClean="0"/>
          </a:p>
          <a:p>
            <a:r>
              <a:rPr lang="pt-BR" dirty="0" smtClean="0"/>
              <a:t>Sugerimos que seja apresentada a autora e que, em seguida, este</a:t>
            </a:r>
            <a:r>
              <a:rPr lang="pt-BR" baseline="0" dirty="0" smtClean="0"/>
              <a:t> excerto seja lido e analisado pelos professores conjuntamente, </a:t>
            </a:r>
            <a:r>
              <a:rPr lang="pt-BR" dirty="0" smtClean="0"/>
              <a:t>considerando as implicações de seu conteúdo para o ensino</a:t>
            </a:r>
            <a:r>
              <a:rPr lang="pt-BR" baseline="0" dirty="0" smtClean="0"/>
              <a:t> e para a leitura nas diversas áreas. Na discussão, solicite aos participantes que:</a:t>
            </a:r>
          </a:p>
          <a:p>
            <a:pPr marL="228600" indent="-228600">
              <a:buAutoNum type="alphaLcParenR"/>
            </a:pPr>
            <a:r>
              <a:rPr lang="pt-BR" baseline="0" dirty="0" smtClean="0"/>
              <a:t>realizem uma articulação com os textos lidos inicialmente;</a:t>
            </a:r>
          </a:p>
          <a:p>
            <a:pPr marL="228600" indent="-228600">
              <a:buAutoNum type="alphaLcParenR"/>
            </a:pPr>
            <a:r>
              <a:rPr lang="pt-BR" baseline="0" dirty="0" smtClean="0"/>
              <a:t>definam as implicações das observações da autora para o ensino da leitura nas diferentes áreas.</a:t>
            </a:r>
          </a:p>
          <a:p>
            <a:endParaRPr lang="pt-BR" dirty="0" smtClean="0"/>
          </a:p>
          <a:p>
            <a:r>
              <a:rPr lang="pt-BR" b="1" dirty="0" smtClean="0"/>
              <a:t>II</a:t>
            </a:r>
            <a:r>
              <a:rPr lang="pt-BR" b="1" baseline="0" dirty="0" smtClean="0"/>
              <a:t> - </a:t>
            </a:r>
            <a:r>
              <a:rPr lang="pt-BR" b="1" dirty="0" smtClean="0"/>
              <a:t>Aspectos que precisam ser tematizados:</a:t>
            </a:r>
          </a:p>
          <a:p>
            <a:endParaRPr lang="pt-BR" b="0" dirty="0" smtClean="0"/>
          </a:p>
          <a:p>
            <a:pPr marL="228600" indent="-228600">
              <a:buAutoNum type="alphaLcParenR"/>
            </a:pPr>
            <a:r>
              <a:rPr lang="pt-BR" b="0" dirty="0" smtClean="0"/>
              <a:t>Que</a:t>
            </a:r>
            <a:r>
              <a:rPr lang="pt-BR" b="0" baseline="0" dirty="0" smtClean="0"/>
              <a:t> nas mídias eletrônicas e digitais os recursos de produção de textos são múltiplos e, a cada vez mais, os textos são elaborados com a utilização de diferentes sistemas </a:t>
            </a:r>
            <a:r>
              <a:rPr lang="pt-BR" b="0" baseline="0" dirty="0" err="1" smtClean="0"/>
              <a:t>sígnicos</a:t>
            </a:r>
            <a:r>
              <a:rPr lang="pt-BR" b="0" baseline="0" dirty="0" smtClean="0"/>
              <a:t>. O tipo de letramento requerido para a leitura de textos constituídos dessa maneira é muito mais complexo no que se refere à articulação desses sistemas. Sendo assim, precisa ser tomado como objeto de ensino. Em especial quando consideramos que o objeto de ensino de leitura e de escrita na escola devem ser as </a:t>
            </a:r>
            <a:r>
              <a:rPr lang="pt-BR" b="1" baseline="0" dirty="0" smtClean="0"/>
              <a:t>práticas</a:t>
            </a:r>
            <a:r>
              <a:rPr lang="pt-BR" b="0" baseline="0" dirty="0" smtClean="0"/>
              <a:t> de leitura e de escrita, as situações nas quais se lê e se escreve e por que.</a:t>
            </a:r>
          </a:p>
          <a:p>
            <a:pPr marL="228600" indent="-228600">
              <a:buAutoNum type="alphaLcParenR"/>
            </a:pPr>
            <a:endParaRPr lang="pt-BR" b="0" baseline="0" dirty="0" smtClean="0"/>
          </a:p>
          <a:p>
            <a:pPr marL="228600" indent="-228600">
              <a:buAutoNum type="alphaLcParenR"/>
            </a:pPr>
            <a:r>
              <a:rPr lang="pt-BR" b="0" baseline="0" dirty="0" smtClean="0"/>
              <a:t>Esses novos letramentos requerem do sujeito novos procedimentos de leitura adequados aos recursos das ferramentas utilizadas e adaptação das capacidades de leitura Às novas características que os textos acabam por assumir. Assim sendo, procedimentos novos e adaptação de capacidades devem também serem tomados como conteúdos de ensino.</a:t>
            </a:r>
          </a:p>
          <a:p>
            <a:pPr marL="228600" indent="-228600">
              <a:buAutoNum type="alphaLcParenR"/>
            </a:pPr>
            <a:endParaRPr lang="pt-BR" b="0" baseline="0" dirty="0" smtClean="0"/>
          </a:p>
          <a:p>
            <a:pPr marL="228600" indent="-228600">
              <a:buAutoNum type="alphaLcParenR"/>
            </a:pPr>
            <a:r>
              <a:rPr lang="pt-BR" b="0" baseline="0" dirty="0" smtClean="0"/>
              <a:t>É fundamental considerar que quando diferentes linguagens compõem um texto que circula na internet, o sentido do texto é resultado da articulação das informações oferecidas em todas as linguagens, o que requer um esforço do leitor neste sentido, de modo que não isole trechos do texto do seu restante, de modo que veja o texto como um todo resultante da articulação de todas as partes.</a:t>
            </a:r>
          </a:p>
          <a:p>
            <a:endParaRPr lang="pt-BR" b="0" baseline="0" dirty="0" smtClean="0"/>
          </a:p>
          <a:p>
            <a:r>
              <a:rPr lang="pt-BR" b="0" baseline="0" dirty="0" smtClean="0"/>
              <a:t>O texto que virá a seguir – o vídeo </a:t>
            </a:r>
            <a:r>
              <a:rPr lang="pt-BR" b="1" baseline="0" dirty="0" smtClean="0"/>
              <a:t>Ler devia ser proibido</a:t>
            </a:r>
            <a:r>
              <a:rPr lang="pt-BR" b="0" baseline="0" dirty="0" smtClean="0"/>
              <a:t> – é um exemplo do exposto no item C.</a:t>
            </a:r>
          </a:p>
          <a:p>
            <a:endParaRPr lang="pt-BR" dirty="0"/>
          </a:p>
        </p:txBody>
      </p:sp>
      <p:sp>
        <p:nvSpPr>
          <p:cNvPr id="4" name="Espaço Reservado para Número de Slide 3"/>
          <p:cNvSpPr>
            <a:spLocks noGrp="1"/>
          </p:cNvSpPr>
          <p:nvPr>
            <p:ph type="sldNum" sz="quarter" idx="10"/>
          </p:nvPr>
        </p:nvSpPr>
        <p:spPr/>
        <p:txBody>
          <a:bodyPr/>
          <a:lstStyle/>
          <a:p>
            <a:fld id="{0F9D2344-A9B2-4D36-8C69-635845640626}" type="slidenum">
              <a:rPr lang="pt-BR" smtClean="0"/>
              <a:pPr/>
              <a:t>21</a:t>
            </a:fld>
            <a:endParaRPr lang="pt-BR"/>
          </a:p>
        </p:txBody>
      </p:sp>
    </p:spTree>
    <p:extLst>
      <p:ext uri="{BB962C8B-B14F-4D97-AF65-F5344CB8AC3E}">
        <p14:creationId xmlns:p14="http://schemas.microsoft.com/office/powerpoint/2010/main" xmlns="" val="32805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55000" lnSpcReduction="20000"/>
          </a:bodyPr>
          <a:lstStyle/>
          <a:p>
            <a:r>
              <a:rPr lang="pt-BR" sz="1600" b="0" cap="none" baseline="0" dirty="0" smtClean="0"/>
              <a:t>A intenção de trabalho, neste momento, é oferecer mais um exemplo da multiplicidade de linguagens que hoje compõe os textos e os seus sentidos, refletindo sobre a necessidade e a pertinência de discussão, junto aos alunos, dessa multimodalidade. E isto porque, se o objetivo da escola é formar o aluno para a vida cidadã, e se isto supõe participar de situações nas quais se leia, se escreva, se fale e escute, compreender textos organizados como este é fundamental para  constituição da sua proficiência.</a:t>
            </a:r>
          </a:p>
          <a:p>
            <a:endParaRPr lang="pt-BR" sz="1600" b="1" cap="none" baseline="0" dirty="0" smtClean="0"/>
          </a:p>
          <a:p>
            <a:r>
              <a:rPr lang="pt-BR" sz="1600" b="1" cap="none" baseline="0" dirty="0" smtClean="0"/>
              <a:t>I - Orientação geral para o desenvolvimento da atividade</a:t>
            </a:r>
          </a:p>
          <a:p>
            <a:endParaRPr lang="pt-BR" b="0" dirty="0" smtClean="0"/>
          </a:p>
          <a:p>
            <a:r>
              <a:rPr lang="pt-BR" b="0" dirty="0" smtClean="0"/>
              <a:t>Exiba o filme indicado, apresentando-o conforme indicações apresentadas a seguir.</a:t>
            </a:r>
          </a:p>
          <a:p>
            <a:endParaRPr lang="pt-BR" b="0" dirty="0" smtClean="0"/>
          </a:p>
          <a:p>
            <a:r>
              <a:rPr lang="pt-BR" sz="1200" b="1" dirty="0" smtClean="0">
                <a:solidFill>
                  <a:schemeClr val="tx1">
                    <a:lumMod val="75000"/>
                    <a:lumOff val="25000"/>
                  </a:schemeClr>
                </a:solidFill>
              </a:rPr>
              <a:t>Ler devia ser proibido</a:t>
            </a:r>
          </a:p>
          <a:p>
            <a:r>
              <a:rPr lang="pt-BR" sz="1200" dirty="0" smtClean="0">
                <a:solidFill>
                  <a:schemeClr val="tx1">
                    <a:lumMod val="75000"/>
                    <a:lumOff val="25000"/>
                  </a:schemeClr>
                </a:solidFill>
              </a:rPr>
              <a:t>Disponível</a:t>
            </a:r>
            <a:r>
              <a:rPr lang="pt-BR" sz="1200" baseline="0" dirty="0" smtClean="0">
                <a:solidFill>
                  <a:schemeClr val="tx1">
                    <a:lumMod val="75000"/>
                    <a:lumOff val="25000"/>
                  </a:schemeClr>
                </a:solidFill>
              </a:rPr>
              <a:t> em:  </a:t>
            </a:r>
            <a:r>
              <a:rPr lang="pt-BR" sz="1200" dirty="0" smtClean="0">
                <a:solidFill>
                  <a:schemeClr val="tx1">
                    <a:lumMod val="75000"/>
                    <a:lumOff val="25000"/>
                  </a:schemeClr>
                </a:solidFill>
              </a:rPr>
              <a:t>https://www.youtube.com/watch?v=iRDoRN8wJ_w</a:t>
            </a:r>
          </a:p>
          <a:p>
            <a:r>
              <a:rPr lang="pt-BR" sz="1200" dirty="0" smtClean="0">
                <a:solidFill>
                  <a:schemeClr val="tx1">
                    <a:lumMod val="75000"/>
                    <a:lumOff val="25000"/>
                  </a:schemeClr>
                </a:solidFill>
              </a:rPr>
              <a:t>(Basta</a:t>
            </a:r>
            <a:r>
              <a:rPr lang="pt-BR" sz="1200" baseline="0" dirty="0" smtClean="0">
                <a:solidFill>
                  <a:schemeClr val="tx1">
                    <a:lumMod val="75000"/>
                    <a:lumOff val="25000"/>
                  </a:schemeClr>
                </a:solidFill>
              </a:rPr>
              <a:t> clicar na imagem para abrir o link.)</a:t>
            </a:r>
          </a:p>
          <a:p>
            <a:endParaRPr lang="pt-BR" sz="1200" dirty="0" smtClean="0">
              <a:solidFill>
                <a:schemeClr val="tx1">
                  <a:lumMod val="75000"/>
                  <a:lumOff val="25000"/>
                </a:schemeClr>
              </a:solidFill>
            </a:endParaRPr>
          </a:p>
          <a:p>
            <a:r>
              <a:rPr lang="pt-BR" sz="1200" dirty="0" smtClean="0">
                <a:solidFill>
                  <a:schemeClr val="tx1">
                    <a:lumMod val="75000"/>
                    <a:lumOff val="25000"/>
                  </a:schemeClr>
                </a:solidFill>
              </a:rPr>
              <a:t>Campanha de incentivo à leitura idealizada e produzida por alunos do 2º ano do curso de Publicidade e Propaganda (2003), da UNIFACS – Universidade de Salvador.  Alunos: Deborah </a:t>
            </a:r>
            <a:r>
              <a:rPr lang="pt-BR" sz="1200" dirty="0" err="1" smtClean="0">
                <a:solidFill>
                  <a:schemeClr val="tx1">
                    <a:lumMod val="75000"/>
                    <a:lumOff val="25000"/>
                  </a:schemeClr>
                </a:solidFill>
              </a:rPr>
              <a:t>Toniolo</a:t>
            </a:r>
            <a:r>
              <a:rPr lang="pt-BR" sz="1200" dirty="0" smtClean="0">
                <a:solidFill>
                  <a:schemeClr val="tx1">
                    <a:lumMod val="75000"/>
                    <a:lumOff val="25000"/>
                  </a:schemeClr>
                </a:solidFill>
              </a:rPr>
              <a:t>, Marina Xavier, Julia Brasileiro, Igor Melo, Jader Félix, João Paulo Moura, Luciano </a:t>
            </a:r>
            <a:r>
              <a:rPr lang="pt-BR" sz="1200" dirty="0" err="1" smtClean="0">
                <a:solidFill>
                  <a:schemeClr val="tx1">
                    <a:lumMod val="75000"/>
                    <a:lumOff val="25000"/>
                  </a:schemeClr>
                </a:solidFill>
              </a:rPr>
              <a:t>Midlej</a:t>
            </a:r>
            <a:r>
              <a:rPr lang="pt-BR" sz="1200" dirty="0" smtClean="0">
                <a:solidFill>
                  <a:schemeClr val="tx1">
                    <a:lumMod val="75000"/>
                    <a:lumOff val="25000"/>
                  </a:schemeClr>
                </a:solidFill>
              </a:rPr>
              <a:t>, Marcos Diniz, Paulo Diniz, Filipe Bezerra.</a:t>
            </a:r>
            <a:r>
              <a:rPr lang="pt-BR" b="0" dirty="0" smtClean="0"/>
              <a:t>A</a:t>
            </a:r>
            <a:r>
              <a:rPr lang="pt-BR" b="0" baseline="0" dirty="0" smtClean="0"/>
              <a:t> intenção, neste momento, é criar um espaço de discussão a respeito da relação que existe entre as características do texto e as capacidades de leitura que são requeridas para que o aluno o compreenda.</a:t>
            </a:r>
          </a:p>
          <a:p>
            <a:endParaRPr lang="pt-BR" b="0" baseline="0" dirty="0" smtClean="0"/>
          </a:p>
          <a:p>
            <a:r>
              <a:rPr lang="pt-BR" b="0" baseline="0" dirty="0" smtClean="0"/>
              <a:t>Apresente o vídeo, pelo menos, duas vezes aos professores. Na primeira, oriente-os para que assistam e identifiquem o seu sentido. Na segunda, coloque a eles a tarefa de responder a seguinte questão: </a:t>
            </a:r>
            <a:r>
              <a:rPr lang="pt-BR" b="0" i="1" baseline="0" dirty="0" smtClean="0"/>
              <a:t>O que os alunos precisam fazer para compreender o sentido desse texto? </a:t>
            </a:r>
          </a:p>
          <a:p>
            <a:r>
              <a:rPr lang="pt-BR" b="0" i="0" baseline="0" dirty="0" smtClean="0"/>
              <a:t>Em seguida, coordene a discussão coletiva a partir da análise apresentada a seguir.</a:t>
            </a:r>
          </a:p>
          <a:p>
            <a:endParaRPr lang="pt-BR" b="1" baseline="0" dirty="0" smtClean="0"/>
          </a:p>
          <a:p>
            <a:r>
              <a:rPr lang="pt-BR" b="1" i="0" baseline="0" dirty="0" smtClean="0"/>
              <a:t>II - Análise do texto para ser utilizada na discussão</a:t>
            </a:r>
          </a:p>
          <a:p>
            <a:endParaRPr lang="pt-BR" b="0" i="0" baseline="0" dirty="0" smtClean="0"/>
          </a:p>
          <a:p>
            <a:r>
              <a:rPr lang="pt-BR" b="0" i="0" baseline="0" dirty="0" smtClean="0"/>
              <a:t>O vídeo é constituído, minimamente, por três sistemas de significação: o texto verbal, o texto imagético e a trilha sonora. O sentido do texto é composto não pela leitura isolada de cada um dos sistemas, mas pela articulação imprescindível entre os três, especialmente o primeiro e o segundo.</a:t>
            </a:r>
          </a:p>
          <a:p>
            <a:pPr marL="0" marR="0" indent="0" algn="l" defTabSz="914400" rtl="0" eaLnBrk="1" fontAlgn="auto" latinLnBrk="0" hangingPunct="1">
              <a:lnSpc>
                <a:spcPct val="100000"/>
              </a:lnSpc>
              <a:spcBef>
                <a:spcPts val="0"/>
              </a:spcBef>
              <a:spcAft>
                <a:spcPts val="0"/>
              </a:spcAft>
              <a:buClrTx/>
              <a:buSzTx/>
              <a:buFontTx/>
              <a:buNone/>
              <a:tabLst/>
              <a:defRPr/>
            </a:pPr>
            <a:r>
              <a:rPr lang="pt-BR" b="0" i="0" baseline="0" dirty="0" smtClean="0"/>
              <a:t>Na verdade, o texto verbal e o texto imagético possuem sentidos opostos; é a articulação entre ambos que, ao criar o efeito de ironia, revela as reais intenções colocadas. O </a:t>
            </a:r>
            <a:r>
              <a:rPr lang="pt-BR" b="1" i="0" baseline="0" dirty="0" smtClean="0"/>
              <a:t>texto verbal</a:t>
            </a:r>
            <a:r>
              <a:rPr lang="pt-BR" b="0" i="0" baseline="0" dirty="0" smtClean="0"/>
              <a:t> </a:t>
            </a:r>
            <a:r>
              <a:rPr lang="pt-BR" b="0" i="0" baseline="0" dirty="0" smtClean="0">
                <a:solidFill>
                  <a:srgbClr val="FF0000"/>
                </a:solidFill>
              </a:rPr>
              <a:t>(uma adaptação do texto de Guiomar de </a:t>
            </a:r>
            <a:r>
              <a:rPr lang="pt-BR" b="0" i="0" baseline="0" dirty="0" err="1" smtClean="0">
                <a:solidFill>
                  <a:srgbClr val="FF0000"/>
                </a:solidFill>
              </a:rPr>
              <a:t>Grammont</a:t>
            </a:r>
            <a:r>
              <a:rPr lang="pt-BR" b="0" i="0" baseline="0" dirty="0" smtClean="0">
                <a:solidFill>
                  <a:srgbClr val="FF0000"/>
                </a:solidFill>
              </a:rPr>
              <a:t>,</a:t>
            </a:r>
            <a:r>
              <a:rPr lang="pt-BR" b="0" i="0" baseline="0" dirty="0" smtClean="0"/>
              <a:t> escritora, historiadora, filósofa mineira) afirma o tempo todo que ler não é uma atividade desejável e que possui efeitos nocivos.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0" i="0" baseline="0" dirty="0" smtClean="0"/>
              <a:t>O </a:t>
            </a:r>
            <a:r>
              <a:rPr lang="pt-BR" b="1" i="0" baseline="0" dirty="0" smtClean="0"/>
              <a:t>texto imagético</a:t>
            </a:r>
            <a:r>
              <a:rPr lang="pt-BR" b="0" i="0" baseline="0" dirty="0" smtClean="0"/>
              <a:t>, concomitantemente, apresenta exemplos de personalidades relevantes da cultura mundial (</a:t>
            </a:r>
            <a:r>
              <a:rPr lang="pt-BR" b="0" i="0" baseline="0" dirty="0" err="1" smtClean="0"/>
              <a:t>Eistein</a:t>
            </a:r>
            <a:r>
              <a:rPr lang="pt-BR" b="0" i="0" baseline="0" dirty="0" smtClean="0"/>
              <a:t>, Betinho, Mandela, </a:t>
            </a:r>
            <a:r>
              <a:rPr lang="pt-BR" b="0" i="0" baseline="0" dirty="0" err="1" smtClean="0"/>
              <a:t>Spilberg</a:t>
            </a:r>
            <a:r>
              <a:rPr lang="pt-BR" b="0" i="0" baseline="0" dirty="0" smtClean="0"/>
              <a:t>, ) em áreas diversas (ciência, literatura, política, cinema, p.e.), cenas de pessoas lendo em diversas situações, imagens de acontecimentos sociais (manifestações populares significativas historicamente, p.e.) indo na direção contrária do que diz o texto verbal. O implícito, neste momento, é que a leitura contribuiu para os feitos das personalidades apresentadas, para a existência das manifestações sociais críticas da realidade. </a:t>
            </a:r>
          </a:p>
          <a:p>
            <a:pPr marL="0" marR="0" indent="0" algn="l" defTabSz="914400" rtl="0" eaLnBrk="1" fontAlgn="auto" latinLnBrk="0" hangingPunct="1">
              <a:lnSpc>
                <a:spcPct val="100000"/>
              </a:lnSpc>
              <a:spcBef>
                <a:spcPts val="0"/>
              </a:spcBef>
              <a:spcAft>
                <a:spcPts val="0"/>
              </a:spcAft>
              <a:buClrTx/>
              <a:buSzTx/>
              <a:buFontTx/>
              <a:buNone/>
              <a:tabLst/>
              <a:defRPr/>
            </a:pPr>
            <a:endParaRPr lang="pt-BR"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0" i="0" baseline="0" dirty="0" smtClean="0"/>
              <a:t>O </a:t>
            </a:r>
            <a:r>
              <a:rPr lang="pt-BR" b="1" i="0" baseline="0" dirty="0" smtClean="0"/>
              <a:t>texto musical</a:t>
            </a:r>
            <a:r>
              <a:rPr lang="pt-BR" b="0" i="0" baseline="0" dirty="0" smtClean="0"/>
              <a:t> é a suíte N</a:t>
            </a:r>
            <a:r>
              <a:rPr lang="pt-BR" b="0" i="0" baseline="30000" dirty="0" smtClean="0"/>
              <a:t>o</a:t>
            </a:r>
            <a:r>
              <a:rPr lang="pt-BR" b="0" i="0" baseline="0" dirty="0" smtClean="0"/>
              <a:t> 2 da Ópera </a:t>
            </a:r>
            <a:r>
              <a:rPr lang="it-IT" sz="1200" b="0" i="0" kern="1200" dirty="0" smtClean="0">
                <a:solidFill>
                  <a:schemeClr val="tx1"/>
                </a:solidFill>
                <a:effectLst/>
                <a:latin typeface="+mn-lt"/>
                <a:ea typeface="+mn-ea"/>
                <a:cs typeface="+mn-cs"/>
              </a:rPr>
              <a:t>Carmen: Habanera (Atto i),</a:t>
            </a:r>
            <a:r>
              <a:rPr lang="it-IT" sz="1200" b="0" i="0" kern="1200" baseline="0" dirty="0" smtClean="0">
                <a:solidFill>
                  <a:schemeClr val="tx1"/>
                </a:solidFill>
                <a:effectLst/>
                <a:latin typeface="+mn-lt"/>
                <a:ea typeface="+mn-ea"/>
                <a:cs typeface="+mn-cs"/>
              </a:rPr>
              <a:t> executada</a:t>
            </a:r>
            <a:r>
              <a:rPr lang="it-IT" sz="1200" b="0" i="0" kern="1200" dirty="0" smtClean="0">
                <a:solidFill>
                  <a:schemeClr val="tx1"/>
                </a:solidFill>
                <a:effectLst/>
                <a:latin typeface="+mn-lt"/>
                <a:ea typeface="+mn-ea"/>
                <a:cs typeface="+mn-cs"/>
              </a:rPr>
              <a:t> por London Festival Orchestra &amp; Alfred Scholz. A</a:t>
            </a:r>
            <a:r>
              <a:rPr lang="it-IT" sz="1200" b="0" i="0" kern="1200" baseline="0" dirty="0" smtClean="0">
                <a:solidFill>
                  <a:schemeClr val="tx1"/>
                </a:solidFill>
                <a:effectLst/>
                <a:latin typeface="+mn-lt"/>
                <a:ea typeface="+mn-ea"/>
                <a:cs typeface="+mn-cs"/>
              </a:rPr>
              <a:t> letra dessa suite – parte de uma das mais belas obras da música erudita, composta por Georges Bizet, com libreto de </a:t>
            </a:r>
            <a:r>
              <a:rPr lang="pt-BR" sz="1200" b="0" i="0" kern="1200" dirty="0" smtClean="0">
                <a:solidFill>
                  <a:schemeClr val="tx1"/>
                </a:solidFill>
                <a:effectLst/>
                <a:latin typeface="+mn-lt"/>
                <a:ea typeface="+mn-ea"/>
                <a:cs typeface="+mn-cs"/>
              </a:rPr>
              <a:t>Henri </a:t>
            </a:r>
            <a:r>
              <a:rPr lang="pt-BR" sz="1200" b="0" i="0" kern="1200" dirty="0" err="1" smtClean="0">
                <a:solidFill>
                  <a:schemeClr val="tx1"/>
                </a:solidFill>
                <a:effectLst/>
                <a:latin typeface="+mn-lt"/>
                <a:ea typeface="+mn-ea"/>
                <a:cs typeface="+mn-cs"/>
              </a:rPr>
              <a:t>Meilhac</a:t>
            </a:r>
            <a:r>
              <a:rPr lang="pt-BR" sz="1200" b="0" i="0" kern="1200" dirty="0" smtClean="0">
                <a:solidFill>
                  <a:schemeClr val="tx1"/>
                </a:solidFill>
                <a:effectLst/>
                <a:latin typeface="+mn-lt"/>
                <a:ea typeface="+mn-ea"/>
                <a:cs typeface="+mn-cs"/>
              </a:rPr>
              <a:t> e </a:t>
            </a:r>
            <a:r>
              <a:rPr lang="pt-BR" sz="1200" b="0" i="0" kern="1200" dirty="0" err="1" smtClean="0">
                <a:solidFill>
                  <a:schemeClr val="tx1"/>
                </a:solidFill>
                <a:effectLst/>
                <a:latin typeface="+mn-lt"/>
                <a:ea typeface="+mn-ea"/>
                <a:cs typeface="+mn-cs"/>
              </a:rPr>
              <a:t>Ludovic</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Halévy</a:t>
            </a:r>
            <a:r>
              <a:rPr lang="pt-BR" sz="1200" b="0" i="0" kern="1200" dirty="0" smtClean="0">
                <a:solidFill>
                  <a:schemeClr val="tx1"/>
                </a:solidFill>
                <a:effectLst/>
                <a:latin typeface="+mn-lt"/>
                <a:ea typeface="+mn-ea"/>
                <a:cs typeface="+mn-cs"/>
              </a:rPr>
              <a:t>, baseado em uma novela de </a:t>
            </a:r>
            <a:r>
              <a:rPr lang="pt-BR" sz="1200" b="0" i="0" kern="1200" dirty="0" err="1" smtClean="0">
                <a:solidFill>
                  <a:schemeClr val="tx1"/>
                </a:solidFill>
                <a:effectLst/>
                <a:latin typeface="+mn-lt"/>
                <a:ea typeface="+mn-ea"/>
                <a:cs typeface="+mn-cs"/>
              </a:rPr>
              <a:t>Prosper</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Mérimée</a:t>
            </a:r>
            <a:r>
              <a:rPr lang="it-IT" sz="1200" b="0" i="0" kern="1200" baseline="0" dirty="0" smtClean="0">
                <a:solidFill>
                  <a:schemeClr val="tx1"/>
                </a:solidFill>
                <a:effectLst/>
                <a:latin typeface="+mn-lt"/>
                <a:ea typeface="+mn-ea"/>
                <a:cs typeface="+mn-cs"/>
              </a:rPr>
              <a:t> - fala de amor e da sua rebeldia e incontrolabilidade. Esta obra causou uma revolução no cenário musical da época, dada a sua genialidade melódica e ousadia temática. (Para saber mais a respeito, é possível acessar a matéria do Maestro Osvaldo Colarusso, no seguinte endereço: http://www.gazetadopovo.com.br/blogs/falando-de-musica/escandalo-moral-a-conturbada-estreia-da-opera-carmen-de-georges-bizet/; acesso em: 24 nov. 2014).</a:t>
            </a:r>
            <a:endParaRPr lang="it-IT" sz="1200" b="0" i="0" kern="1200" dirty="0" smtClean="0">
              <a:solidFill>
                <a:schemeClr val="tx1"/>
              </a:solidFill>
              <a:effectLst/>
              <a:latin typeface="+mn-lt"/>
              <a:ea typeface="+mn-ea"/>
              <a:cs typeface="+mn-cs"/>
            </a:endParaRPr>
          </a:p>
          <a:p>
            <a:endParaRPr lang="pt-BR" b="0" i="0" baseline="0" dirty="0" smtClean="0"/>
          </a:p>
          <a:p>
            <a:r>
              <a:rPr lang="pt-BR" b="0" i="0" baseline="0" dirty="0" smtClean="0"/>
              <a:t>A articulação dos três textos é que constitui o sentido do vídeo, por inteiro. As três linguagens – de maneira amalgamada – são responsáveis pela ideia veiculada.</a:t>
            </a:r>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22</a:t>
            </a:fld>
            <a:endParaRPr lang="pt-BR"/>
          </a:p>
        </p:txBody>
      </p:sp>
    </p:spTree>
    <p:extLst>
      <p:ext uri="{BB962C8B-B14F-4D97-AF65-F5344CB8AC3E}">
        <p14:creationId xmlns:p14="http://schemas.microsoft.com/office/powerpoint/2010/main" xmlns="" val="3754356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a:bodyPr>
          <a:lstStyle/>
          <a:p>
            <a:r>
              <a:rPr lang="pt-BR" sz="1600" b="0" cap="none" baseline="0" dirty="0" smtClean="0"/>
              <a:t>Estamos no encerramento do trabalho. O texto apresentado no slide tem a finalidade de provocar uma autoanálise da ação educativa do professor no que se refere ao tratamento que a escola dá aos textos que circulam nas suas salas de aula, hoje e antes da revolução tecnológica. Pretende-se que o professor faça uma avaliação crítica da ação educativa de leitura desenvolvida na escola, comparando ações, identificando procedimentos de trabalho e concepções subjacentes orientadoras da ação didática.</a:t>
            </a:r>
          </a:p>
          <a:p>
            <a:endParaRPr lang="pt-BR" sz="1600" b="1" cap="none" baseline="0" dirty="0" smtClean="0"/>
          </a:p>
          <a:p>
            <a:endParaRPr lang="pt-BR" sz="1600" b="1" cap="none" baseline="0" dirty="0" smtClean="0"/>
          </a:p>
          <a:p>
            <a:r>
              <a:rPr lang="pt-BR" sz="1600" b="1" cap="none" baseline="0" dirty="0" smtClean="0"/>
              <a:t>I - Orientações gerais para o desenvolvimento da atividade</a:t>
            </a:r>
          </a:p>
          <a:p>
            <a:endParaRPr lang="pt-BR" b="1" dirty="0" smtClean="0"/>
          </a:p>
          <a:p>
            <a:r>
              <a:rPr lang="pt-BR" b="0" i="0" dirty="0" smtClean="0"/>
              <a:t>Com</a:t>
            </a:r>
            <a:r>
              <a:rPr lang="pt-BR" b="0" i="0" baseline="0" dirty="0" smtClean="0"/>
              <a:t> esse excerto, pretende-se, por um lado, concluir a reflexão a respeito do tema e, por outro,  criar um novo espaço de reflexão crítica dos professores sobre a própria prática educativa. Sugerimos que depois de lê-lo, abra-se para discussão e comentários.</a:t>
            </a:r>
          </a:p>
          <a:p>
            <a:pPr marL="0" marR="0" indent="0" algn="l" defTabSz="914400" rtl="0" eaLnBrk="1" fontAlgn="auto" latinLnBrk="0" hangingPunct="1">
              <a:lnSpc>
                <a:spcPct val="100000"/>
              </a:lnSpc>
              <a:spcBef>
                <a:spcPts val="0"/>
              </a:spcBef>
              <a:spcAft>
                <a:spcPts val="0"/>
              </a:spcAft>
              <a:buClrTx/>
              <a:buSzTx/>
              <a:buFontTx/>
              <a:buNone/>
              <a:tabLst/>
              <a:defRPr/>
            </a:pPr>
            <a:r>
              <a:rPr lang="pt-BR" b="0" baseline="0" dirty="0" smtClean="0"/>
              <a:t>O texto desse slide é, ele mesmo, uma conclusão da reflexão realizada durante o trabalho e um alerta para a realização de autocrítica do trabalho docente de leitura. </a:t>
            </a:r>
            <a:endParaRPr lang="pt-BR" b="0" dirty="0" smtClean="0"/>
          </a:p>
          <a:p>
            <a:endParaRPr lang="pt-BR" b="0" i="0" baseline="0" dirty="0" smtClean="0"/>
          </a:p>
          <a:p>
            <a:r>
              <a:rPr lang="pt-BR" b="1" i="0" baseline="0" dirty="0" smtClean="0"/>
              <a:t>II – Ações que podem ser desenvolvidas depois deste trabalho</a:t>
            </a:r>
          </a:p>
          <a:p>
            <a:endParaRPr lang="pt-BR" b="0" i="0" baseline="0" dirty="0" smtClean="0"/>
          </a:p>
          <a:p>
            <a:r>
              <a:rPr lang="pt-BR" b="0" i="0" baseline="0" dirty="0" smtClean="0"/>
              <a:t>Sugerimos a proposição de uma tarefa: que seja organizado um grupo de estudos dos textos que estão sendo – ou serão -  utilizados nas diferentes disciplinas, o qual analise a sua adequação, complexidade e trabalho pertinente a essa características que deve ser realizado para uma leitura proficiente e de melhor qualidade.</a:t>
            </a:r>
          </a:p>
          <a:p>
            <a:endParaRPr lang="pt-BR" b="0" i="0" baseline="0" dirty="0" smtClean="0"/>
          </a:p>
          <a:p>
            <a:r>
              <a:rPr lang="pt-BR" b="0" i="0" baseline="0" dirty="0" smtClean="0"/>
              <a:t>Sugerimos a preparação de leituras colaborativas dos textos considerados mais difíceis – mas ainda assim possíveis de serem lidos – para os alunos. Essas atividades devem ser socializadas com os demais professores no grupo de estudos, mediado pela coordenação pedagógica e/ou direção.</a:t>
            </a:r>
            <a:endParaRPr lang="pt-BR" b="1" i="0" dirty="0" smtClean="0"/>
          </a:p>
          <a:p>
            <a:endParaRPr lang="pt-BR" dirty="0" smtClean="0"/>
          </a:p>
        </p:txBody>
      </p:sp>
      <p:sp>
        <p:nvSpPr>
          <p:cNvPr id="4" name="Espaço Reservado para Número de Slide 3"/>
          <p:cNvSpPr>
            <a:spLocks noGrp="1"/>
          </p:cNvSpPr>
          <p:nvPr>
            <p:ph type="sldNum" sz="quarter" idx="10"/>
          </p:nvPr>
        </p:nvSpPr>
        <p:spPr/>
        <p:txBody>
          <a:bodyPr/>
          <a:lstStyle/>
          <a:p>
            <a:fld id="{0F9D2344-A9B2-4D36-8C69-635845640626}" type="slidenum">
              <a:rPr lang="pt-BR" smtClean="0"/>
              <a:pPr/>
              <a:t>23</a:t>
            </a:fld>
            <a:endParaRPr lang="pt-BR"/>
          </a:p>
        </p:txBody>
      </p:sp>
    </p:spTree>
    <p:extLst>
      <p:ext uri="{BB962C8B-B14F-4D97-AF65-F5344CB8AC3E}">
        <p14:creationId xmlns:p14="http://schemas.microsoft.com/office/powerpoint/2010/main" xmlns="" val="339787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32500" lnSpcReduction="20000"/>
          </a:bodyPr>
          <a:lstStyle/>
          <a:p>
            <a:r>
              <a:rPr lang="pt-BR" b="0" cap="none" baseline="0" dirty="0" smtClean="0"/>
              <a:t>Seguem, agora, orientações para o desenvolvimento da atividade.</a:t>
            </a:r>
          </a:p>
          <a:p>
            <a:endParaRPr lang="pt-BR" b="1" cap="small" baseline="0" dirty="0" smtClean="0"/>
          </a:p>
          <a:p>
            <a:endParaRPr lang="pt-BR" b="1" cap="small" baseline="0" dirty="0" smtClean="0"/>
          </a:p>
          <a:p>
            <a:r>
              <a:rPr lang="pt-BR" b="1" cap="small" baseline="0" dirty="0" smtClean="0"/>
              <a:t>O Desenvolvimento da Atividade</a:t>
            </a:r>
          </a:p>
          <a:p>
            <a:pPr marL="0" indent="0">
              <a:buNone/>
            </a:pPr>
            <a:endParaRPr lang="pt-BR" b="1" u="none" baseline="0" dirty="0" smtClean="0"/>
          </a:p>
          <a:p>
            <a:pPr marL="0" indent="0">
              <a:buNone/>
            </a:pPr>
            <a:r>
              <a:rPr lang="pt-BR" b="0" u="none" baseline="0" dirty="0" smtClean="0"/>
              <a:t>Leia a proposta de trabalho e oriente os professores sobre a realização da atividade, considerando as sugestões apresentadas a seguir.</a:t>
            </a:r>
          </a:p>
          <a:p>
            <a:pPr marL="0" indent="0">
              <a:buNone/>
            </a:pPr>
            <a:endParaRPr lang="pt-BR" b="0" u="none" baseline="0" dirty="0" smtClean="0"/>
          </a:p>
          <a:p>
            <a:pPr marL="0" indent="0">
              <a:buNone/>
            </a:pPr>
            <a:r>
              <a:rPr lang="pt-BR" b="1" u="none" baseline="0" dirty="0" smtClean="0"/>
              <a:t>I - A Organização do Trabalho</a:t>
            </a:r>
          </a:p>
          <a:p>
            <a:pPr marL="0" indent="0">
              <a:buNone/>
            </a:pPr>
            <a:endParaRPr lang="pt-BR" b="1" u="none" baseline="0" dirty="0" smtClean="0"/>
          </a:p>
          <a:p>
            <a:pPr marL="0" indent="0">
              <a:buNone/>
            </a:pPr>
            <a:r>
              <a:rPr lang="pt-BR" b="0" u="none" baseline="0" dirty="0" smtClean="0"/>
              <a:t>Os participantes devem ser organizados em grupos compostos por profissionais de diferentes áreas. Cada grupo será responsável por responder as questões tomando como referência um dos textos lidos. O Gestor define – antecipadamente - qual será o texto-referência de cada grupo. </a:t>
            </a:r>
            <a:r>
              <a:rPr lang="pt-BR" b="0" i="0" u="none" baseline="0" dirty="0" smtClean="0"/>
              <a:t>Dessa forma, pode-se garantir o acesso – e conhecimento – de todos os textos pelos participantes, o que torna viável a sua participação na discussão coletiva, quando cada grupo apresentará a sua análise mais aprofundada relativa aos textos estudados.</a:t>
            </a:r>
          </a:p>
          <a:p>
            <a:pPr marL="0" indent="0">
              <a:buNone/>
            </a:pPr>
            <a:endParaRPr lang="pt-BR" b="0" i="0" u="none" baseline="0" dirty="0" smtClean="0"/>
          </a:p>
          <a:p>
            <a:pPr marL="0" indent="0">
              <a:buNone/>
            </a:pPr>
            <a:r>
              <a:rPr lang="pt-BR" b="0" i="0" u="none" baseline="0" dirty="0" smtClean="0"/>
              <a:t>Lembre-se de que dois textos serão estudados na sua versão impressa e dois na versão eletrônica.</a:t>
            </a:r>
          </a:p>
          <a:p>
            <a:pPr marL="0" indent="0">
              <a:buNone/>
            </a:pPr>
            <a:endParaRPr lang="pt-BR" b="0" i="0" u="none" baseline="0" dirty="0" smtClean="0"/>
          </a:p>
          <a:p>
            <a:pPr marL="0" indent="0">
              <a:buNone/>
            </a:pPr>
            <a:r>
              <a:rPr lang="pt-BR" b="0" i="0" u="none" baseline="0" dirty="0" smtClean="0"/>
              <a:t>Antes de a reflexão dos grupos iniciar, apresente cada um dos textos ao grupo, utilizando as informações oferecidas abaixo, nestes mesmos comentários. Você poderá, também, realizar uma leitura coletiva inicial de cada um dos textos.</a:t>
            </a:r>
          </a:p>
          <a:p>
            <a:pPr marL="0" indent="0">
              <a:buNone/>
            </a:pPr>
            <a:endParaRPr lang="pt-BR" b="0" i="1" u="none" baseline="0" dirty="0" smtClean="0"/>
          </a:p>
          <a:p>
            <a:pPr marL="0" indent="0">
              <a:buNone/>
            </a:pPr>
            <a:r>
              <a:rPr lang="pt-BR" b="0" u="none" baseline="0" dirty="0" smtClean="0"/>
              <a:t>Depois da leitura e do estudo, cada grupo apresentará a sua análise a todos, quando haverá uma discussão da qual todos participarão. A reflexão deve terminar com a retomada da questão B, considerando, neste momento, os aspectos apontados e discutidos na atividade inteira.</a:t>
            </a:r>
          </a:p>
          <a:p>
            <a:pPr marL="0" indent="0">
              <a:buNone/>
            </a:pPr>
            <a:endParaRPr lang="pt-BR" b="0" u="none" baseline="0" dirty="0" smtClean="0"/>
          </a:p>
          <a:p>
            <a:pPr marL="0" indent="0">
              <a:buNone/>
            </a:pPr>
            <a:r>
              <a:rPr lang="pt-BR" b="0" u="none" baseline="0" dirty="0" smtClean="0"/>
              <a:t>Você deverá registrar os comentários de cada grupo para que possam, posteriormente, ser retomados à luz das discussões de sistematização do conhecimento. O registro pode ser realizado em papel </a:t>
            </a:r>
            <a:r>
              <a:rPr lang="pt-BR" b="0" u="none" baseline="0" dirty="0" err="1" smtClean="0"/>
              <a:t>kraft</a:t>
            </a:r>
            <a:r>
              <a:rPr lang="pt-BR" b="0" u="none" baseline="0" dirty="0" smtClean="0"/>
              <a:t>, em arquivo </a:t>
            </a:r>
            <a:r>
              <a:rPr lang="pt-BR" b="0" u="none" baseline="0" dirty="0" err="1" smtClean="0"/>
              <a:t>word</a:t>
            </a:r>
            <a:r>
              <a:rPr lang="pt-BR" b="0" u="none" baseline="0" dirty="0" smtClean="0"/>
              <a:t> (caso você disponha de projetor multimídia), </a:t>
            </a:r>
            <a:r>
              <a:rPr lang="pt-BR" b="0" u="none" baseline="0" dirty="0" err="1" smtClean="0"/>
              <a:t>flipchart</a:t>
            </a:r>
            <a:r>
              <a:rPr lang="pt-BR" b="0" u="none" baseline="0" dirty="0" smtClean="0"/>
              <a:t> ou outro recurso que estiver disponível na sua escola. Salientamos, apenas, que deve ser um registro permanente, que possa ser recuperado depois.</a:t>
            </a:r>
          </a:p>
          <a:p>
            <a:pPr marL="0" indent="0">
              <a:buNone/>
            </a:pPr>
            <a:endParaRPr lang="pt-BR" b="0" u="none" baseline="0" dirty="0" smtClean="0"/>
          </a:p>
          <a:p>
            <a:pPr marL="0" indent="0">
              <a:buNone/>
            </a:pPr>
            <a:r>
              <a:rPr lang="pt-BR" b="0" u="none" baseline="0" dirty="0" smtClean="0"/>
              <a:t>Nos próximos slides apresentaremos aspectos específicos (estratégias, procedimentos, capacidades) do processo de leitura de cada um dos textos, os quais devem orientar a discussão a ser feita a partir da reflexão que cada grupo apresentar para os demais colegas.</a:t>
            </a:r>
          </a:p>
          <a:p>
            <a:endParaRPr lang="pt-BR" b="1" cap="small" baseline="0" dirty="0" smtClean="0"/>
          </a:p>
          <a:p>
            <a:endParaRPr lang="pt-BR" sz="1800" b="1" u="none" cap="none" baseline="0" dirty="0" smtClean="0"/>
          </a:p>
          <a:p>
            <a:r>
              <a:rPr lang="pt-BR" sz="1800" b="1" u="none" cap="none" baseline="0" dirty="0" smtClean="0"/>
              <a:t>II - Informações sobre os textos a serem lidos, as quais você, gestor, precisa conhecer para contextualizar cada texto antes de orientar os professores para a leitura e análise.</a:t>
            </a:r>
          </a:p>
          <a:p>
            <a:endParaRPr lang="pt-BR" b="1" dirty="0" smtClean="0"/>
          </a:p>
          <a:p>
            <a:r>
              <a:rPr lang="pt-BR" b="1" baseline="0" dirty="0" smtClean="0"/>
              <a:t>Texto 1: “Zumbi, um semeador de lixo”</a:t>
            </a:r>
          </a:p>
          <a:p>
            <a:r>
              <a:rPr lang="pt-BR" b="0" baseline="0" dirty="0" smtClean="0"/>
              <a:t>Entrevista com José Carlos da Silva Bahia Lopes (e não João, como constou na 1º parágrafo da matéria), publicada no Portal Planeta Sustentável. Trata-se de um dos “personagens” do documentário </a:t>
            </a:r>
            <a:r>
              <a:rPr lang="pt-BR" b="1" baseline="0" dirty="0" smtClean="0"/>
              <a:t>Lixo Extraordinário</a:t>
            </a:r>
            <a:r>
              <a:rPr lang="pt-BR" b="0" baseline="0" dirty="0" smtClean="0"/>
              <a:t>, indicado ao Oscar em 2011. O filme – iniciativa Brasil-Reino Unido - foi lançado em 21 de janeiro de 2011; tem </a:t>
            </a:r>
            <a:r>
              <a:rPr lang="pt-BR" b="0" baseline="0" dirty="0" err="1" smtClean="0"/>
              <a:t>1h39</a:t>
            </a:r>
            <a:r>
              <a:rPr lang="pt-BR" b="0" baseline="0" dirty="0" smtClean="0"/>
              <a:t> min de duração; foi dirigido por Lucy Walker e tem a participação do artista plástico </a:t>
            </a:r>
            <a:r>
              <a:rPr lang="pt-BR" b="0" baseline="0" dirty="0" err="1" smtClean="0"/>
              <a:t>Vick</a:t>
            </a:r>
            <a:r>
              <a:rPr lang="pt-BR" b="0" baseline="0" dirty="0" smtClean="0"/>
              <a:t> Muniz. Seu título original é </a:t>
            </a:r>
            <a:r>
              <a:rPr lang="pt-BR" b="0" i="1" baseline="0" dirty="0" err="1" smtClean="0"/>
              <a:t>Waste</a:t>
            </a:r>
            <a:r>
              <a:rPr lang="pt-BR" b="0" i="1" baseline="0" dirty="0" smtClean="0"/>
              <a:t> Land, </a:t>
            </a:r>
            <a:r>
              <a:rPr lang="pt-BR" b="0" i="0" baseline="0" dirty="0" smtClean="0"/>
              <a:t>e pode ser assistido no seguinte endereço: </a:t>
            </a:r>
            <a:r>
              <a:rPr lang="pt-BR" b="0" i="0" u="sng" baseline="0" dirty="0" smtClean="0"/>
              <a:t>https://www.youtube.com/watch?v=61eudaWpWb8</a:t>
            </a:r>
            <a:r>
              <a:rPr lang="pt-BR" b="0" i="0" baseline="0" dirty="0" smtClean="0"/>
              <a:t>  (acesso em </a:t>
            </a:r>
            <a:r>
              <a:rPr lang="pt-BR" b="0" i="0" baseline="0" dirty="0" err="1" smtClean="0"/>
              <a:t>01mai2015</a:t>
            </a:r>
            <a:r>
              <a:rPr lang="pt-BR" b="0" i="0" baseline="0" dirty="0" smtClean="0"/>
              <a:t>).</a:t>
            </a:r>
            <a:endParaRPr lang="pt-BR" sz="1200" b="0" i="0" kern="1200" baseline="0" dirty="0" smtClean="0">
              <a:solidFill>
                <a:schemeClr val="tx1"/>
              </a:solidFill>
              <a:effectLst/>
              <a:latin typeface="+mn-lt"/>
              <a:ea typeface="+mn-ea"/>
              <a:cs typeface="+mn-cs"/>
            </a:endParaRPr>
          </a:p>
          <a:p>
            <a:pPr marL="0" indent="0">
              <a:buNone/>
            </a:pPr>
            <a:endParaRPr lang="pt-BR" sz="1200" b="0" i="0" kern="1200" baseline="0" dirty="0" smtClean="0">
              <a:solidFill>
                <a:schemeClr val="tx1"/>
              </a:solidFill>
              <a:effectLst/>
              <a:latin typeface="+mn-lt"/>
              <a:ea typeface="+mn-ea"/>
              <a:cs typeface="+mn-cs"/>
            </a:endParaRPr>
          </a:p>
          <a:p>
            <a:pPr marL="0" indent="0">
              <a:buNone/>
            </a:pPr>
            <a:r>
              <a:rPr lang="pt-BR" b="1" baseline="0" dirty="0" smtClean="0"/>
              <a:t>Texto 2: “É lixo, mas é extraordinário”</a:t>
            </a:r>
          </a:p>
          <a:p>
            <a:pPr marL="0" indent="0">
              <a:buNone/>
            </a:pPr>
            <a:r>
              <a:rPr lang="pt-BR" b="0" baseline="0" dirty="0" smtClean="0"/>
              <a:t>Trata-se de uma resenha crítica do documentário, escrita por Julia </a:t>
            </a:r>
            <a:r>
              <a:rPr lang="pt-BR" b="0" baseline="0" dirty="0" err="1" smtClean="0"/>
              <a:t>Moioli</a:t>
            </a:r>
            <a:r>
              <a:rPr lang="pt-BR" b="0" baseline="0" dirty="0" smtClean="0"/>
              <a:t>, aluna do colégio </a:t>
            </a:r>
            <a:r>
              <a:rPr lang="pt-BR" b="0" baseline="0" dirty="0" err="1" smtClean="0"/>
              <a:t>Stockler</a:t>
            </a:r>
            <a:r>
              <a:rPr lang="pt-BR" b="0" baseline="0" dirty="0" smtClean="0"/>
              <a:t>. A resenha foi publicada no Blog do colégio, do qual participam alunos e professores, discutindo diferentes temas como parte da proposta de trabalho interdisciplinar desenvolvida pela escola.</a:t>
            </a:r>
          </a:p>
          <a:p>
            <a:pPr marL="0" indent="0">
              <a:buNone/>
            </a:pPr>
            <a:endParaRPr lang="pt-BR" b="0" baseline="0" dirty="0" smtClean="0"/>
          </a:p>
          <a:p>
            <a:pPr marL="0" indent="0">
              <a:buNone/>
            </a:pPr>
            <a:r>
              <a:rPr lang="pt-BR" b="1" baseline="0" dirty="0" smtClean="0"/>
              <a:t>Texto 3: Partes I e III do poema </a:t>
            </a:r>
            <a:r>
              <a:rPr lang="pt-BR" b="1" i="1" baseline="0" dirty="0" smtClean="0"/>
              <a:t>The </a:t>
            </a:r>
            <a:r>
              <a:rPr lang="pt-BR" b="1" i="1" baseline="0" dirty="0" err="1" smtClean="0"/>
              <a:t>Waste</a:t>
            </a:r>
            <a:r>
              <a:rPr lang="pt-BR" b="1" i="1" baseline="0" dirty="0" smtClean="0"/>
              <a:t> Land</a:t>
            </a:r>
            <a:r>
              <a:rPr lang="pt-BR" b="1" i="0" baseline="0" dirty="0" smtClean="0"/>
              <a:t>, intituladas, respectivamente, “O Enterro dos Mortos” e “O Sermão de Fogo”</a:t>
            </a:r>
          </a:p>
          <a:p>
            <a:pPr marL="0" indent="0">
              <a:buNone/>
            </a:pPr>
            <a:r>
              <a:rPr lang="pt-BR" b="0" i="0" baseline="0" dirty="0" smtClean="0"/>
              <a:t>O poema foi escrito pro T. S. Eliot, poeta estadunidense naturalizado inglês, que recebeu o Prêmio Nobel de Literatura em 1948. O seu poema </a:t>
            </a:r>
            <a:r>
              <a:rPr lang="pt-BR" b="1" i="0" baseline="0" dirty="0" smtClean="0"/>
              <a:t>The </a:t>
            </a:r>
            <a:r>
              <a:rPr lang="pt-BR" b="1" i="0" baseline="0" dirty="0" err="1" smtClean="0"/>
              <a:t>Wast</a:t>
            </a:r>
            <a:r>
              <a:rPr lang="pt-BR" b="1" i="0" baseline="0" dirty="0" smtClean="0"/>
              <a:t> Land </a:t>
            </a:r>
            <a:r>
              <a:rPr lang="pt-BR" b="0" i="0" baseline="0" dirty="0" smtClean="0"/>
              <a:t>foi considerado pelos leitores da Revista Bula um dos 10 maiores poemas dos últimos 200 anos. Foi traduzido para o português por Ivan Junqueira (endereço indicado no slide) e também por </a:t>
            </a:r>
            <a:r>
              <a:rPr lang="pt-BR" b="0" i="0" baseline="0" dirty="0" err="1" smtClean="0"/>
              <a:t>Gualter</a:t>
            </a:r>
            <a:r>
              <a:rPr lang="pt-BR" b="0" i="0" baseline="0" dirty="0" smtClean="0"/>
              <a:t> Cunha. O livro traduzido por este autor encontra-se disponível no seguinte endereço: </a:t>
            </a:r>
            <a:r>
              <a:rPr lang="pt-BR" b="0" i="0" u="sng" baseline="0" dirty="0" smtClean="0">
                <a:solidFill>
                  <a:srgbClr val="FF0000"/>
                </a:solidFill>
              </a:rPr>
              <a:t>http://portalconservador.com/livros/T.S.Eliot-A-terra-%20devastada.pdf</a:t>
            </a:r>
            <a:r>
              <a:rPr lang="pt-BR" b="0" i="0" baseline="0" dirty="0" smtClean="0"/>
              <a:t>  (acesso em </a:t>
            </a:r>
            <a:r>
              <a:rPr lang="pt-BR" b="0" i="0" baseline="0" dirty="0" err="1" smtClean="0"/>
              <a:t>24abr2015</a:t>
            </a:r>
            <a:r>
              <a:rPr lang="pt-BR" b="0" i="0" baseline="0" dirty="0" smtClean="0"/>
              <a:t>). A biografia de Ivan Junqueira, escritor brasileiro tradutor de T. S. Eliot pode ser lida no site da Academia Brasileira de Letras, no seguinte endereço: </a:t>
            </a:r>
            <a:r>
              <a:rPr lang="pt-BR" b="0" i="0" u="sng" baseline="0" dirty="0" smtClean="0"/>
              <a:t>http://www.academia.org.br/abl/cgi/cgilua.exe/sys/start.htm?infoid=652&amp;sid=338</a:t>
            </a:r>
            <a:r>
              <a:rPr lang="pt-BR" b="0" i="0" baseline="0" dirty="0" smtClean="0"/>
              <a:t> (acesso em </a:t>
            </a:r>
            <a:r>
              <a:rPr lang="pt-BR" b="0" i="0" baseline="0" dirty="0" err="1" smtClean="0"/>
              <a:t>01mai2015</a:t>
            </a:r>
            <a:r>
              <a:rPr lang="pt-BR" b="0" i="0" baseline="0" dirty="0" smtClean="0"/>
              <a:t>).</a:t>
            </a:r>
          </a:p>
          <a:p>
            <a:pPr marL="0" indent="0">
              <a:buNone/>
            </a:pPr>
            <a:endParaRPr lang="pt-BR" b="0" i="0" baseline="0" dirty="0" smtClean="0"/>
          </a:p>
          <a:p>
            <a:pPr marL="0" indent="0">
              <a:buNone/>
            </a:pPr>
            <a:r>
              <a:rPr lang="pt-BR" b="1" i="0" baseline="0" dirty="0" smtClean="0"/>
              <a:t>Texto 4: Manual de Etiqueta Sustentável</a:t>
            </a:r>
          </a:p>
          <a:p>
            <a:pPr marL="0" marR="0" indent="0" algn="l" defTabSz="914400" rtl="0" eaLnBrk="1" fontAlgn="auto" latinLnBrk="0" hangingPunct="1">
              <a:lnSpc>
                <a:spcPct val="100000"/>
              </a:lnSpc>
              <a:spcBef>
                <a:spcPts val="0"/>
              </a:spcBef>
              <a:spcAft>
                <a:spcPts val="0"/>
              </a:spcAft>
              <a:buClrTx/>
              <a:buSzTx/>
              <a:buFontTx/>
              <a:buNone/>
              <a:tabLst/>
              <a:defRPr/>
            </a:pPr>
            <a:r>
              <a:rPr lang="pt-BR" b="0" i="0" baseline="0" dirty="0" smtClean="0"/>
              <a:t>Material elaborado pelo </a:t>
            </a:r>
            <a:r>
              <a:rPr lang="pt-BR" b="1" i="0" baseline="0" dirty="0" smtClean="0"/>
              <a:t>Planeta Sustentável</a:t>
            </a:r>
            <a:r>
              <a:rPr lang="pt-BR" b="0" i="0" baseline="0" dirty="0" smtClean="0"/>
              <a:t> e lançado pelo portal – em 2014 - com a presença de José Carlos da Silva Bahia Lopes, o Zumbi e do coordenador do Planeta Sustentável, ocasião em que foi exibido o vídeo </a:t>
            </a:r>
            <a:r>
              <a:rPr lang="pt-BR" b="1" i="0" baseline="0" dirty="0" smtClean="0"/>
              <a:t>Lixo Extraordinário. </a:t>
            </a:r>
            <a:r>
              <a:rPr lang="pt-BR" b="0" i="0" baseline="0" dirty="0" smtClean="0"/>
              <a:t> A reportagem feita sobre o lançamento do Manual encontra-se no seguinte endereço: </a:t>
            </a:r>
            <a:r>
              <a:rPr lang="pt-BR" b="0" u="sng" baseline="0" dirty="0" smtClean="0"/>
              <a:t>http://planetasustentavel.abril.com.br/blog/planeta-em-acao/lancamento-grande-estilo-292193/#respond</a:t>
            </a:r>
            <a:r>
              <a:rPr lang="pt-BR" b="0" u="none" baseline="0" dirty="0" smtClean="0"/>
              <a:t> (acesso em </a:t>
            </a:r>
            <a:r>
              <a:rPr lang="pt-BR" b="0" u="none" baseline="0" dirty="0" err="1" smtClean="0"/>
              <a:t>13mai2015</a:t>
            </a:r>
            <a:r>
              <a:rPr lang="pt-BR" b="0" u="non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pt-BR" b="0" u="none" baseline="0" dirty="0" smtClean="0"/>
              <a:t>Já o Manual, encontra-se disponível em </a:t>
            </a:r>
            <a:r>
              <a:rPr lang="pt-BR" b="0" u="sng" baseline="0" dirty="0" smtClean="0"/>
              <a:t>http://planetasustentavel.abril.com.br/pdf/manual-de-etiqueta-2014.pdf</a:t>
            </a:r>
            <a:r>
              <a:rPr lang="pt-BR" b="0" u="none" baseline="0" dirty="0" smtClean="0"/>
              <a:t> ( acesso em </a:t>
            </a:r>
            <a:r>
              <a:rPr lang="pt-BR" b="0" u="none" baseline="0" dirty="0" err="1" smtClean="0"/>
              <a:t>13mai2015</a:t>
            </a:r>
            <a:r>
              <a:rPr lang="pt-BR" b="0" u="none" baseline="0" dirty="0" smtClean="0"/>
              <a:t>).</a:t>
            </a:r>
          </a:p>
          <a:p>
            <a:pPr marL="0" indent="0">
              <a:buNone/>
            </a:pPr>
            <a:endParaRPr lang="pt-BR" b="0" u="sng" baseline="0" dirty="0" smtClean="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3</a:t>
            </a:fld>
            <a:endParaRPr lang="pt-BR"/>
          </a:p>
        </p:txBody>
      </p:sp>
    </p:spTree>
    <p:extLst>
      <p:ext uri="{BB962C8B-B14F-4D97-AF65-F5344CB8AC3E}">
        <p14:creationId xmlns:p14="http://schemas.microsoft.com/office/powerpoint/2010/main" xmlns="" val="168288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cap="none" baseline="0" dirty="0" smtClean="0"/>
              <a:t>A partir desse momento, serão apresentados nos slides correspondentes, comentários relativos aos aspectos que devem ser apontados na discussão da </a:t>
            </a:r>
            <a:r>
              <a:rPr lang="pt-BR" b="1" cap="none" baseline="0" dirty="0" smtClean="0"/>
              <a:t>Questão A: </a:t>
            </a:r>
            <a:r>
              <a:rPr lang="pt-BR" sz="1200" b="1" kern="1200" dirty="0" smtClean="0">
                <a:solidFill>
                  <a:schemeClr val="tx1"/>
                </a:solidFill>
                <a:latin typeface="+mn-lt"/>
                <a:ea typeface="+mn-ea"/>
                <a:cs typeface="+mn-cs"/>
              </a:rPr>
              <a:t>O que o leitor precisa fazer e saber para ler com compreensão cada um dos textos apresentados?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latin typeface="+mn-lt"/>
                <a:ea typeface="+mn-ea"/>
                <a:cs typeface="+mn-cs"/>
              </a:rPr>
              <a:t>Recomendamos</a:t>
            </a:r>
            <a:r>
              <a:rPr lang="pt-BR" sz="1200" b="0" kern="1200" baseline="0" dirty="0" smtClean="0">
                <a:solidFill>
                  <a:schemeClr val="tx1"/>
                </a:solidFill>
                <a:latin typeface="+mn-lt"/>
                <a:ea typeface="+mn-ea"/>
                <a:cs typeface="+mn-cs"/>
              </a:rPr>
              <a:t> que você as leia e as estude de modo que possa utilizar essas informações para mediar a discussão que será realizada na apresentação coletiva.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baseline="0" dirty="0" smtClean="0">
                <a:solidFill>
                  <a:schemeClr val="tx1"/>
                </a:solidFill>
                <a:latin typeface="+mn-lt"/>
                <a:ea typeface="+mn-ea"/>
                <a:cs typeface="+mn-cs"/>
              </a:rPr>
              <a:t>Importante: </a:t>
            </a:r>
            <a:r>
              <a:rPr lang="pt-BR" sz="1200" b="0" kern="1200" baseline="0" dirty="0" smtClean="0">
                <a:solidFill>
                  <a:schemeClr val="tx1"/>
                </a:solidFill>
                <a:latin typeface="+mn-lt"/>
                <a:ea typeface="+mn-ea"/>
                <a:cs typeface="+mn-cs"/>
              </a:rPr>
              <a:t>Essas informações não deverão ser utilizadas na apresentação e leitura inicial de cada texto, mas apenas na discussão que acontecerá quando acontecer a apresentação coletiva de cada grupo, ou seja, na </a:t>
            </a:r>
            <a:r>
              <a:rPr lang="pt-BR" sz="1200" b="1" kern="1200" baseline="0" dirty="0" smtClean="0">
                <a:solidFill>
                  <a:schemeClr val="tx1"/>
                </a:solidFill>
                <a:latin typeface="+mn-lt"/>
                <a:ea typeface="+mn-ea"/>
                <a:cs typeface="+mn-cs"/>
              </a:rPr>
              <a:t>parte final</a:t>
            </a:r>
            <a:r>
              <a:rPr lang="pt-BR" sz="1200" b="0" kern="1200" baseline="0" dirty="0" smtClean="0">
                <a:solidFill>
                  <a:schemeClr val="tx1"/>
                </a:solidFill>
                <a:latin typeface="+mn-lt"/>
                <a:ea typeface="+mn-ea"/>
                <a:cs typeface="+mn-cs"/>
              </a:rPr>
              <a:t> da atividade.</a:t>
            </a:r>
            <a:endParaRPr lang="pt-BR" sz="1200" b="0" kern="1200" dirty="0" smtClean="0">
              <a:solidFill>
                <a:schemeClr val="tx1"/>
              </a:solidFill>
              <a:latin typeface="+mn-lt"/>
              <a:ea typeface="+mn-ea"/>
              <a:cs typeface="+mn-cs"/>
            </a:endParaRPr>
          </a:p>
          <a:p>
            <a:endParaRPr lang="pt-BR" b="1" cap="none" baseline="0" dirty="0" smtClean="0"/>
          </a:p>
          <a:p>
            <a:r>
              <a:rPr lang="pt-BR" b="1" cap="small" baseline="0" dirty="0" smtClean="0"/>
              <a:t>Aspectos que precisam ser considerados no estudo e discussão do Texto 1</a:t>
            </a:r>
          </a:p>
          <a:p>
            <a:endParaRPr lang="pt-BR" b="1" dirty="0" smtClean="0"/>
          </a:p>
          <a:p>
            <a:r>
              <a:rPr lang="pt-BR" b="1" dirty="0" smtClean="0"/>
              <a:t>Texto</a:t>
            </a:r>
            <a:r>
              <a:rPr lang="pt-BR" b="1" baseline="0" dirty="0" smtClean="0"/>
              <a:t> 1 – Zumbi, um semeador de lixo (Rodrigo </a:t>
            </a:r>
            <a:r>
              <a:rPr lang="pt-BR" b="1" baseline="0" dirty="0" err="1" smtClean="0"/>
              <a:t>Gerhardt</a:t>
            </a:r>
            <a:r>
              <a:rPr lang="pt-BR" b="1" baseline="0" dirty="0" smtClean="0"/>
              <a:t>)</a:t>
            </a:r>
          </a:p>
          <a:p>
            <a:endParaRPr lang="pt-BR" sz="1200" b="1" dirty="0" smtClean="0"/>
          </a:p>
          <a:p>
            <a:r>
              <a:rPr lang="pt-BR" sz="1200" b="1" dirty="0" smtClean="0"/>
              <a:t>Fonte: </a:t>
            </a:r>
            <a:r>
              <a:rPr lang="pt-BR" sz="1200" b="1" u="sng" dirty="0" smtClean="0"/>
              <a:t>Planeta Sustentável</a:t>
            </a:r>
            <a:r>
              <a:rPr lang="pt-BR" sz="1200" dirty="0" smtClean="0"/>
              <a:t>; </a:t>
            </a:r>
            <a:r>
              <a:rPr lang="pt-BR" sz="1200" dirty="0" err="1" smtClean="0"/>
              <a:t>07jun2011</a:t>
            </a:r>
            <a:r>
              <a:rPr lang="pt-BR" sz="1200" dirty="0" smtClean="0"/>
              <a:t>. Disponível no seguinte endereço (acesso em </a:t>
            </a:r>
            <a:r>
              <a:rPr lang="pt-BR" sz="1200" dirty="0" err="1" smtClean="0"/>
              <a:t>23nov2014</a:t>
            </a:r>
            <a:r>
              <a:rPr lang="pt-BR" sz="1200" dirty="0" smtClean="0"/>
              <a:t>):</a:t>
            </a:r>
            <a:endParaRPr lang="pt-BR" sz="1200" b="1" dirty="0" smtClean="0"/>
          </a:p>
          <a:p>
            <a:r>
              <a:rPr lang="pt-BR" sz="1200" dirty="0" smtClean="0">
                <a:hlinkClick r:id="rId3"/>
              </a:rPr>
              <a:t>http://planetasustentavel.abril.com.br/noticia/atitude/zumbi-semeador-lixo-630174.shtml?func=2</a:t>
            </a:r>
            <a:r>
              <a:rPr lang="pt-BR" sz="1200" dirty="0" smtClean="0"/>
              <a:t> </a:t>
            </a:r>
            <a:endParaRPr lang="pt-BR" sz="1400" dirty="0" smtClean="0"/>
          </a:p>
          <a:p>
            <a:endParaRPr lang="pt-BR" b="1" baseline="0" dirty="0" smtClean="0"/>
          </a:p>
          <a:p>
            <a:r>
              <a:rPr lang="pt-BR" b="0" dirty="0" smtClean="0"/>
              <a:t>Por tratar-se de um texto veiculado eletronicamente, além de saber lidar com a ferramenta, o computador e, </a:t>
            </a:r>
            <a:r>
              <a:rPr lang="pt-BR" b="0" baseline="0" dirty="0" smtClean="0"/>
              <a:t>é preciso, antes de mais nada, conhecer o meio em que o texto está circulando (portal, blog, site...) e os recursos disponibilizados para o usuário, assim como as restrições impostas ao texto nesse suporte: </a:t>
            </a:r>
          </a:p>
          <a:p>
            <a:pPr marL="228600" indent="-228600">
              <a:buAutoNum type="alphaLcParenR"/>
            </a:pPr>
            <a:r>
              <a:rPr lang="pt-BR" b="0" baseline="0" dirty="0" smtClean="0"/>
              <a:t>circula em um portal de uma das maiores editoras do país, o qual é coordenado pelo também editor-chefe da Revista </a:t>
            </a:r>
            <a:r>
              <a:rPr lang="pt-BR" b="0" baseline="0" dirty="0" err="1" smtClean="0"/>
              <a:t>National</a:t>
            </a:r>
            <a:r>
              <a:rPr lang="pt-BR" b="0" baseline="0" dirty="0" smtClean="0"/>
              <a:t> </a:t>
            </a:r>
            <a:r>
              <a:rPr lang="pt-BR" b="0" baseline="0" dirty="0" err="1" smtClean="0"/>
              <a:t>Geographic</a:t>
            </a:r>
            <a:r>
              <a:rPr lang="pt-BR" b="0" baseline="0" dirty="0" smtClean="0"/>
              <a:t> Brasil (o que pode significar a existência de uma relação com os interesses comerciais, políticos e ideológicos dessa empresa, o que deve colocar o leitor alerta para as posições assumidas nas matérias publicadas em tal espaço, de modo que possa compreendê-las num nível mais aprofundado);</a:t>
            </a:r>
          </a:p>
          <a:p>
            <a:pPr marL="228600" indent="-228600">
              <a:buAutoNum type="alphaLcParenR"/>
            </a:pPr>
            <a:r>
              <a:rPr lang="pt-BR" b="0" baseline="0" dirty="0" smtClean="0"/>
              <a:t>inserção em um espaço rodeado por “textos-satélite”, quer dizer, que ladeiam a matéria a ser lida, o que demanda um esforço de localização do texto no espaço da página e de não dispersão em virtude dos demais textos circundantes;</a:t>
            </a:r>
          </a:p>
          <a:p>
            <a:pPr marL="228600" indent="-228600">
              <a:buAutoNum type="alphaLcParenR"/>
            </a:pPr>
            <a:r>
              <a:rPr lang="pt-BR" b="0" baseline="0" dirty="0" smtClean="0"/>
              <a:t>presença de hiperlinks para matérias complementares relacionadas a algum aspecto mencionado;</a:t>
            </a:r>
          </a:p>
          <a:p>
            <a:pPr marL="228600" indent="-228600">
              <a:buAutoNum type="alphaLcParenR"/>
            </a:pPr>
            <a:r>
              <a:rPr lang="pt-BR" b="0" baseline="0" dirty="0" smtClean="0"/>
              <a:t>recurso de ampliação do tamanho da letra, caso o leitor assim necessite;</a:t>
            </a:r>
          </a:p>
          <a:p>
            <a:pPr marL="228600" indent="-228600">
              <a:buAutoNum type="alphaLcParenR"/>
            </a:pPr>
            <a:r>
              <a:rPr lang="pt-BR" b="0" baseline="0" dirty="0" smtClean="0"/>
              <a:t>recurso para manter ou não a paginação realizada;</a:t>
            </a:r>
          </a:p>
          <a:p>
            <a:pPr marL="228600" indent="-228600">
              <a:buAutoNum type="alphaLcParenR"/>
            </a:pPr>
            <a:r>
              <a:rPr lang="pt-BR" b="0" baseline="0" dirty="0" smtClean="0"/>
              <a:t>acesso à possibilidade de compartilhamento do texto em redes sociais;</a:t>
            </a:r>
          </a:p>
          <a:p>
            <a:pPr marL="228600" indent="-228600">
              <a:buAutoNum type="alphaLcParenR"/>
            </a:pPr>
            <a:r>
              <a:rPr lang="pt-BR" b="0" baseline="0" dirty="0" smtClean="0"/>
              <a:t>possibilidade de comentar o texto – e de “curti-lo” – por meio de botão específico;</a:t>
            </a:r>
          </a:p>
          <a:p>
            <a:pPr marL="228600" indent="-228600">
              <a:buAutoNum type="alphaLcParenR"/>
            </a:pPr>
            <a:r>
              <a:rPr lang="pt-BR" b="0" baseline="0" dirty="0" smtClean="0"/>
              <a:t>presença de imagens aos quais o texto deve ser articulado (no caso dessa matéria, fotografias).</a:t>
            </a:r>
          </a:p>
          <a:p>
            <a:endParaRPr lang="pt-BR" b="0" dirty="0" smtClean="0"/>
          </a:p>
          <a:p>
            <a:r>
              <a:rPr lang="pt-BR" b="0" dirty="0" smtClean="0"/>
              <a:t>Além disso, é preciso considerar as informações de conteúdo que são necessárias para a compreensão.</a:t>
            </a:r>
            <a:r>
              <a:rPr lang="pt-BR" b="0" baseline="0" dirty="0" smtClean="0"/>
              <a:t> Minimamente, é preciso:</a:t>
            </a:r>
            <a:endParaRPr lang="pt-BR" b="0" dirty="0" smtClean="0"/>
          </a:p>
          <a:p>
            <a:pPr marL="228600" indent="-228600">
              <a:buAutoNum type="alphaLcParenR"/>
            </a:pPr>
            <a:r>
              <a:rPr lang="pt-BR" b="0" dirty="0" smtClean="0"/>
              <a:t>conhecer o vídeo mencionada na</a:t>
            </a:r>
            <a:r>
              <a:rPr lang="pt-BR" b="0" baseline="0" dirty="0" smtClean="0"/>
              <a:t> “cabeça” da matéria;</a:t>
            </a:r>
            <a:endParaRPr lang="pt-BR" b="1" baseline="0" dirty="0" smtClean="0"/>
          </a:p>
          <a:p>
            <a:pPr marL="228600" indent="-228600">
              <a:buAutoNum type="alphaLcParenR"/>
            </a:pPr>
            <a:r>
              <a:rPr lang="pt-BR" b="0" dirty="0" smtClean="0"/>
              <a:t>possuir</a:t>
            </a:r>
            <a:r>
              <a:rPr lang="pt-BR" b="0" baseline="0" dirty="0" smtClean="0"/>
              <a:t> informações acerca do artista plástico </a:t>
            </a:r>
            <a:r>
              <a:rPr lang="pt-BR" b="0" baseline="0" dirty="0" err="1" smtClean="0"/>
              <a:t>Vik</a:t>
            </a:r>
            <a:r>
              <a:rPr lang="pt-BR" b="0" baseline="0" dirty="0" smtClean="0"/>
              <a:t> Muniz (é possível obtê-las em </a:t>
            </a:r>
            <a:r>
              <a:rPr lang="pt-BR" b="0" u="sng" baseline="0" dirty="0" smtClean="0"/>
              <a:t>https://www.escritoriodearte.com/artista/vik-muniz/</a:t>
            </a:r>
            <a:r>
              <a:rPr lang="pt-BR" b="0" u="none" baseline="0" dirty="0" smtClean="0"/>
              <a:t> (acesso em </a:t>
            </a:r>
            <a:r>
              <a:rPr lang="pt-BR" b="0" u="none" baseline="0" dirty="0" err="1" smtClean="0"/>
              <a:t>21mai2015</a:t>
            </a:r>
            <a:r>
              <a:rPr lang="pt-BR" b="0" u="none" baseline="0" dirty="0" smtClean="0"/>
              <a:t>);</a:t>
            </a:r>
          </a:p>
          <a:p>
            <a:pPr marL="228600" indent="-228600">
              <a:buAutoNum type="alphaLcParenR"/>
            </a:pPr>
            <a:r>
              <a:rPr lang="pt-BR" b="0" u="none" dirty="0" smtClean="0"/>
              <a:t>o que representa o Oscar para o cinema mundial e, particularmente,</a:t>
            </a:r>
            <a:r>
              <a:rPr lang="pt-BR" b="0" u="none" baseline="0" dirty="0" smtClean="0"/>
              <a:t> para o cinema brasileiro;</a:t>
            </a:r>
          </a:p>
          <a:p>
            <a:pPr marL="228600" indent="-228600">
              <a:buAutoNum type="alphaLcParenR"/>
            </a:pPr>
            <a:r>
              <a:rPr lang="pt-BR" b="0" u="none" baseline="0" dirty="0" smtClean="0"/>
              <a:t>qual a referência do apelido de José Carlos – Zumbi – e que relação isso pode ter com a sua vida e a posição que assume nela, assim como com os seus pares e com o seu trabalho.</a:t>
            </a:r>
            <a:endParaRPr lang="pt-BR" b="0" u="none" dirty="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4</a:t>
            </a:fld>
            <a:endParaRPr lang="pt-BR"/>
          </a:p>
        </p:txBody>
      </p:sp>
    </p:spTree>
    <p:extLst>
      <p:ext uri="{BB962C8B-B14F-4D97-AF65-F5344CB8AC3E}">
        <p14:creationId xmlns:p14="http://schemas.microsoft.com/office/powerpoint/2010/main" xmlns="" val="2076464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b="1" cap="small" baseline="0" dirty="0" smtClean="0"/>
              <a:t>Aspectos que precisam ser considerados no estudo e discussão do Texto 2</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i="0" kern="1200" baseline="0" dirty="0" smtClean="0">
              <a:solidFill>
                <a:schemeClr val="tx1"/>
              </a:solidFill>
              <a:effectLst/>
              <a:latin typeface="+mn-lt"/>
              <a:ea typeface="+mn-ea"/>
              <a:cs typeface="+mn-cs"/>
            </a:endParaRPr>
          </a:p>
          <a:p>
            <a:r>
              <a:rPr lang="pt-BR" sz="1600" b="1" dirty="0" smtClean="0"/>
              <a:t>Texto 2 – É sobre lixo, mas é extraordinário (Julia </a:t>
            </a:r>
            <a:r>
              <a:rPr lang="pt-BR" sz="1600" b="1" dirty="0" err="1" smtClean="0"/>
              <a:t>Moioli</a:t>
            </a:r>
            <a:r>
              <a:rPr lang="pt-BR" sz="1600" b="1"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600" b="0" dirty="0" smtClean="0"/>
              <a:t>Disponível em</a:t>
            </a:r>
            <a:r>
              <a:rPr lang="pt-BR" sz="1600" b="1" dirty="0" smtClean="0"/>
              <a:t>: </a:t>
            </a:r>
            <a:r>
              <a:rPr lang="pt-BR" sz="1600" dirty="0" smtClean="0">
                <a:hlinkClick r:id="rId3"/>
              </a:rPr>
              <a:t>http://www.colegiostockler-blog.com/?p=5408</a:t>
            </a:r>
            <a:r>
              <a:rPr lang="pt-BR" sz="16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pt-BR" sz="1600" dirty="0" smtClean="0"/>
              <a:t>(Para</a:t>
            </a:r>
            <a:r>
              <a:rPr lang="pt-BR" sz="1600" baseline="0" dirty="0" smtClean="0"/>
              <a:t> abrir o link, b</a:t>
            </a:r>
            <a:r>
              <a:rPr lang="pt-BR" sz="1600" dirty="0" smtClean="0"/>
              <a:t>asta clicar na imagem no</a:t>
            </a:r>
            <a:r>
              <a:rPr lang="pt-BR" sz="1600" baseline="0" dirty="0" smtClean="0"/>
              <a:t> modo de apresentação.)</a:t>
            </a:r>
            <a:endParaRPr lang="pt-BR" sz="1600" b="1"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600" b="1"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cap="none" baseline="0" dirty="0" smtClean="0">
              <a:latin typeface="+mn-lt"/>
            </a:endParaRPr>
          </a:p>
          <a:p>
            <a:r>
              <a:rPr lang="pt-BR" sz="1600" b="0" dirty="0" smtClean="0"/>
              <a:t>Este texto foi veiculado eletronicamente</a:t>
            </a:r>
            <a:r>
              <a:rPr lang="pt-BR" sz="1600" b="0" baseline="0" dirty="0" smtClean="0"/>
              <a:t> e se trata de um blog escolar, do qual participam alunos e professores, comentando assuntos vários relacionados à vida escolar e à sociedade contemporânea, com a intenção de provocar a reflexão dos estudantes, e de toda a comunidade escolar. </a:t>
            </a:r>
          </a:p>
          <a:p>
            <a:endParaRPr lang="pt-BR" sz="1600" b="0" baseline="0" dirty="0" smtClean="0"/>
          </a:p>
          <a:p>
            <a:r>
              <a:rPr lang="pt-BR" sz="1600" b="0" baseline="0" dirty="0" smtClean="0"/>
              <a:t>É preciso considerar o lugar de circulação do referido texto e os valores que veicula, levando-os em consideração no processo de identificação das posições assumidas nas matérias publicadas.</a:t>
            </a:r>
          </a:p>
          <a:p>
            <a:pPr>
              <a:buFont typeface="Arial" pitchFamily="34" charset="0"/>
              <a:buNone/>
            </a:pPr>
            <a:endParaRPr lang="pt-BR" b="0" baseline="0" dirty="0" smtClean="0"/>
          </a:p>
          <a:p>
            <a:pPr>
              <a:buFont typeface="Arial" pitchFamily="34" charset="0"/>
              <a:buNone/>
            </a:pPr>
            <a:r>
              <a:rPr lang="pt-BR" b="0" baseline="0" dirty="0" smtClean="0"/>
              <a:t>É preciso, ainda, reconhecer os recursos disponíveis para a leitura. Informações relevantes são: saber que para ler a matéria toda é preciso acessar o texto integral e não apenas o que fica visível em uma busca ligeira; e que é possível postar um comentário relativo à matéria.</a:t>
            </a:r>
          </a:p>
          <a:p>
            <a:pPr>
              <a:buFont typeface="Arial" pitchFamily="34" charset="0"/>
              <a:buChar char="•"/>
            </a:pPr>
            <a:endParaRPr lang="pt-BR" b="0" baseline="0" dirty="0" smtClean="0"/>
          </a:p>
          <a:p>
            <a:pPr>
              <a:buFont typeface="Arial" pitchFamily="34" charset="0"/>
              <a:buNone/>
            </a:pPr>
            <a:r>
              <a:rPr lang="pt-BR" b="0" baseline="0" dirty="0" smtClean="0"/>
              <a:t>Do ponto de vista do conteúdo, em si, é preciso conhecer o documentário e quem é </a:t>
            </a:r>
            <a:r>
              <a:rPr lang="pt-BR" b="0" baseline="0" dirty="0" err="1" smtClean="0"/>
              <a:t>Vik</a:t>
            </a:r>
            <a:r>
              <a:rPr lang="pt-BR" b="0" baseline="0" dirty="0" smtClean="0"/>
              <a:t> Muniz, o artista plástico. Se for o caso, acesse o site do colégio </a:t>
            </a:r>
            <a:r>
              <a:rPr lang="pt-BR" b="0" baseline="0" dirty="0" err="1" smtClean="0"/>
              <a:t>Stockler</a:t>
            </a:r>
            <a:r>
              <a:rPr lang="pt-BR" b="0" baseline="0" dirty="0" smtClean="0"/>
              <a:t> para conhecê-lo melhor e à sua proposta, identificando intenções, valores, presentes no material que veicula. </a:t>
            </a:r>
          </a:p>
          <a:p>
            <a:endParaRPr lang="pt-BR" b="0" baseline="0" dirty="0" smtClean="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5</a:t>
            </a:fld>
            <a:endParaRPr lang="pt-BR"/>
          </a:p>
        </p:txBody>
      </p:sp>
    </p:spTree>
    <p:extLst>
      <p:ext uri="{BB962C8B-B14F-4D97-AF65-F5344CB8AC3E}">
        <p14:creationId xmlns:p14="http://schemas.microsoft.com/office/powerpoint/2010/main" xmlns="" val="721850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r>
              <a:rPr lang="pt-BR" sz="1200" b="1" cap="small" baseline="0" dirty="0" smtClean="0"/>
              <a:t>Aspectos que precisam ser considerados no estudo e discussão do Texto 3</a:t>
            </a:r>
            <a:endParaRPr lang="pt-BR" b="1" dirty="0" smtClean="0"/>
          </a:p>
          <a:p>
            <a:endParaRPr lang="pt-BR" b="1" dirty="0" smtClean="0"/>
          </a:p>
          <a:p>
            <a:r>
              <a:rPr lang="pt-BR" b="1" dirty="0" smtClean="0"/>
              <a:t>Texto</a:t>
            </a:r>
            <a:r>
              <a:rPr lang="pt-BR" b="1" baseline="0" dirty="0" smtClean="0"/>
              <a:t> 3 – Partes I e III do poema The </a:t>
            </a:r>
            <a:r>
              <a:rPr lang="pt-BR" b="1" baseline="0" dirty="0" err="1" smtClean="0"/>
              <a:t>Waste</a:t>
            </a:r>
            <a:r>
              <a:rPr lang="pt-BR" b="1" baseline="0" dirty="0" smtClean="0"/>
              <a:t> Land (T.S. Eliot)</a:t>
            </a:r>
          </a:p>
          <a:p>
            <a:endParaRPr lang="pt-BR" b="1" baseline="0" dirty="0" smtClean="0"/>
          </a:p>
          <a:p>
            <a:r>
              <a:rPr lang="pt-BR" b="0" baseline="0" dirty="0" smtClean="0"/>
              <a:t>Este texto compreende as partes I e III do poema </a:t>
            </a:r>
            <a:r>
              <a:rPr lang="pt-BR" b="1" baseline="0" dirty="0" smtClean="0"/>
              <a:t>The </a:t>
            </a:r>
            <a:r>
              <a:rPr lang="pt-BR" b="1" baseline="0" dirty="0" err="1" smtClean="0"/>
              <a:t>Waste</a:t>
            </a:r>
            <a:r>
              <a:rPr lang="pt-BR" b="1" baseline="0" dirty="0" smtClean="0"/>
              <a:t> Land </a:t>
            </a:r>
            <a:r>
              <a:rPr lang="pt-BR" b="0" baseline="0" dirty="0" smtClean="0"/>
              <a:t>(em português, </a:t>
            </a:r>
            <a:r>
              <a:rPr lang="pt-BR" b="1" baseline="0" dirty="0" smtClean="0"/>
              <a:t>Terra Devastada </a:t>
            </a:r>
            <a:r>
              <a:rPr lang="pt-BR" b="0" baseline="0" dirty="0" smtClean="0"/>
              <a:t>ou </a:t>
            </a:r>
            <a:r>
              <a:rPr lang="pt-BR" b="1" baseline="0" dirty="0" smtClean="0"/>
              <a:t>Terra Desolada</a:t>
            </a:r>
            <a:r>
              <a:rPr lang="pt-BR" b="0" baseline="0" dirty="0" smtClean="0"/>
              <a:t>, dependendo da tradução) de Eliot, composto de cinco partes. O título da primeira parte é </a:t>
            </a:r>
            <a:r>
              <a:rPr lang="pt-BR" b="1" baseline="0" dirty="0" smtClean="0"/>
              <a:t>O Enterro dos Mortos</a:t>
            </a:r>
            <a:r>
              <a:rPr lang="pt-BR" b="0" baseline="0" dirty="0" smtClean="0"/>
              <a:t> é o da terceira é </a:t>
            </a:r>
            <a:r>
              <a:rPr lang="pt-BR" b="1" baseline="0" dirty="0" smtClean="0"/>
              <a:t>O Sermão de Fogo. </a:t>
            </a:r>
            <a:r>
              <a:rPr lang="pt-BR" b="0" baseline="0" dirty="0" smtClean="0"/>
              <a:t>Trata-se de um poema modernista publicado em 1922, considerado – como já dissemos – um dos dez melhores poemas dos últimos 200 anos, pela Revista Bula.</a:t>
            </a:r>
          </a:p>
          <a:p>
            <a:endParaRPr lang="pt-BR" b="0" baseline="0" dirty="0" smtClean="0"/>
          </a:p>
          <a:p>
            <a:r>
              <a:rPr lang="pt-BR" b="0" baseline="0" dirty="0" smtClean="0"/>
              <a:t>A crítica considera a linguagem do poema árida, como seu conteúdo, não correspondendo ao que seria usual aos poemas de até então, rompendo com o lirismo predominante à época, como se estivesse retratando a devastação do mundo depois da I Grande Guerra. Além disso, o poema começa dizendo que abril seria o mais cruel dos meses, o que contraria o que a poesia da época costumava considerar até então: o mês do encanto, quando a primavera se anunciava. </a:t>
            </a:r>
          </a:p>
          <a:p>
            <a:r>
              <a:rPr lang="pt-BR" sz="1200" b="0" kern="1200" baseline="0" dirty="0" smtClean="0">
                <a:solidFill>
                  <a:schemeClr val="tx1"/>
                </a:solidFill>
                <a:effectLst/>
                <a:latin typeface="+mn-lt"/>
                <a:ea typeface="+mn-ea"/>
                <a:cs typeface="+mn-cs"/>
              </a:rPr>
              <a:t>O poema, dessa maneira, rompe com o convencional da poesia, não apenas na linguagem, mas no ponto de vista do qual analisa a vida, as pessoas, as suas relações: uma visão árida da realidade grosseira, bem marcados na segunda estrofe da Parte I. Além disso, a linguagem do poema soa corriqueira, quase sem inversões de ordem sintática, como seria comum em poemas, na época.</a:t>
            </a:r>
          </a:p>
          <a:p>
            <a:endParaRPr lang="pt-BR" sz="1200" b="0" kern="1200" baseline="0" dirty="0" smtClean="0">
              <a:solidFill>
                <a:schemeClr val="tx1"/>
              </a:solidFill>
              <a:effectLst/>
              <a:latin typeface="+mn-lt"/>
              <a:ea typeface="+mn-ea"/>
              <a:cs typeface="+mn-cs"/>
            </a:endParaRPr>
          </a:p>
          <a:p>
            <a:r>
              <a:rPr lang="pt-BR" sz="1200" b="0" kern="1200" baseline="0" dirty="0" smtClean="0">
                <a:solidFill>
                  <a:schemeClr val="tx1"/>
                </a:solidFill>
                <a:effectLst/>
                <a:latin typeface="+mn-lt"/>
                <a:ea typeface="+mn-ea"/>
                <a:cs typeface="+mn-cs"/>
              </a:rPr>
              <a:t>Dessa maneira, na leitura desse poema é preciso considerar essas características do poema e o que isso representa para a literatura – e a poesia – modernas: uma ruptura com o modo de escrever textos desse gênero. No Brasil, acontecia a Semana de Arte Moderna de 1922, também momento de ruptura com valores estéticos predominantes e arraigados na cultura brasileira da época.</a:t>
            </a:r>
          </a:p>
          <a:p>
            <a:endParaRPr lang="pt-BR" sz="1200" b="0" kern="1200" baseline="0" dirty="0" smtClean="0">
              <a:solidFill>
                <a:schemeClr val="tx1"/>
              </a:solidFill>
              <a:effectLst/>
              <a:latin typeface="+mn-lt"/>
              <a:ea typeface="+mn-ea"/>
              <a:cs typeface="+mn-cs"/>
            </a:endParaRPr>
          </a:p>
          <a:p>
            <a:r>
              <a:rPr lang="pt-BR" sz="1200" b="0" kern="1200" baseline="0" dirty="0" smtClean="0">
                <a:solidFill>
                  <a:schemeClr val="tx1"/>
                </a:solidFill>
                <a:effectLst/>
                <a:latin typeface="+mn-lt"/>
                <a:ea typeface="+mn-ea"/>
                <a:cs typeface="+mn-cs"/>
              </a:rPr>
              <a:t>A leitura de um poema, comumente requer que o leitor compreenda determinados recursos textuais muito presentes em textos desse gênero, como as comparações e metáforas literárias e líricas – ainda que áridas -, e os efeitos de assonâncias e aliterações para a atribuição de sentidos do texto. Além disso, a compreensão requer uma leitura muito atenta, pois o texto é marcado por versos que, mais frequentemente que o texto em prosa, rompe com a organização sintática direta do texto, o que acarreta consequências para o fluxo da leitura.</a:t>
            </a:r>
          </a:p>
          <a:p>
            <a:endParaRPr lang="pt-BR" sz="1200" b="0" kern="1200" baseline="0" dirty="0" smtClean="0">
              <a:solidFill>
                <a:schemeClr val="tx1"/>
              </a:solidFill>
              <a:effectLst/>
              <a:latin typeface="+mn-lt"/>
              <a:ea typeface="+mn-ea"/>
              <a:cs typeface="+mn-cs"/>
            </a:endParaRPr>
          </a:p>
          <a:p>
            <a:r>
              <a:rPr lang="pt-BR" sz="1200" b="0" kern="1200" baseline="0" dirty="0" smtClean="0">
                <a:solidFill>
                  <a:schemeClr val="tx1"/>
                </a:solidFill>
                <a:effectLst/>
                <a:latin typeface="+mn-lt"/>
                <a:ea typeface="+mn-ea"/>
                <a:cs typeface="+mn-cs"/>
              </a:rPr>
              <a:t>Para finalizar, é preciso levar em conta que o filme </a:t>
            </a:r>
            <a:r>
              <a:rPr lang="pt-BR" sz="1200" b="1" kern="1200" baseline="0" dirty="0" smtClean="0">
                <a:solidFill>
                  <a:schemeClr val="tx1"/>
                </a:solidFill>
                <a:effectLst/>
                <a:latin typeface="+mn-lt"/>
                <a:ea typeface="+mn-ea"/>
                <a:cs typeface="+mn-cs"/>
              </a:rPr>
              <a:t>Lixo Extraordinário</a:t>
            </a:r>
            <a:r>
              <a:rPr lang="pt-BR" sz="1200" b="0" kern="1200" baseline="0" dirty="0" smtClean="0">
                <a:solidFill>
                  <a:schemeClr val="tx1"/>
                </a:solidFill>
                <a:effectLst/>
                <a:latin typeface="+mn-lt"/>
                <a:ea typeface="+mn-ea"/>
                <a:cs typeface="+mn-cs"/>
              </a:rPr>
              <a:t> tem como título em inglês </a:t>
            </a:r>
            <a:r>
              <a:rPr lang="pt-BR" sz="1200" b="1" kern="1200" baseline="0" dirty="0" err="1" smtClean="0">
                <a:solidFill>
                  <a:schemeClr val="tx1"/>
                </a:solidFill>
                <a:effectLst/>
                <a:latin typeface="+mn-lt"/>
                <a:ea typeface="+mn-ea"/>
                <a:cs typeface="+mn-cs"/>
              </a:rPr>
              <a:t>Waste</a:t>
            </a:r>
            <a:r>
              <a:rPr lang="pt-BR" sz="1200" b="1" kern="1200" baseline="0" dirty="0" smtClean="0">
                <a:solidFill>
                  <a:schemeClr val="tx1"/>
                </a:solidFill>
                <a:effectLst/>
                <a:latin typeface="+mn-lt"/>
                <a:ea typeface="+mn-ea"/>
                <a:cs typeface="+mn-cs"/>
              </a:rPr>
              <a:t> Land</a:t>
            </a:r>
            <a:r>
              <a:rPr lang="pt-BR" sz="1200" b="0" kern="1200" baseline="0" dirty="0" smtClean="0">
                <a:solidFill>
                  <a:schemeClr val="tx1"/>
                </a:solidFill>
                <a:effectLst/>
                <a:latin typeface="+mn-lt"/>
                <a:ea typeface="+mn-ea"/>
                <a:cs typeface="+mn-cs"/>
              </a:rPr>
              <a:t>.</a:t>
            </a:r>
            <a:r>
              <a:rPr lang="pt-BR" sz="1200" b="1" kern="1200" baseline="0" dirty="0" smtClean="0">
                <a:solidFill>
                  <a:schemeClr val="tx1"/>
                </a:solidFill>
                <a:effectLst/>
                <a:latin typeface="+mn-lt"/>
                <a:ea typeface="+mn-ea"/>
                <a:cs typeface="+mn-cs"/>
              </a:rPr>
              <a:t> </a:t>
            </a:r>
            <a:r>
              <a:rPr lang="pt-BR" sz="1200" b="0" kern="1200" baseline="0" dirty="0" smtClean="0">
                <a:solidFill>
                  <a:schemeClr val="tx1"/>
                </a:solidFill>
                <a:effectLst/>
                <a:latin typeface="+mn-lt"/>
                <a:ea typeface="+mn-ea"/>
                <a:cs typeface="+mn-cs"/>
              </a:rPr>
              <a:t>Ainda que a intenção de intertextualidade possa não ter sido intencional, ela acaba acontecendo, inevitavelmente. E as marcas das relações que podem ser estabelecidas são mais do que evidentes, tanto do ponto de vista estético, quanto de conteúdo temático. Evidentemente, essa relação de intertextualidade é reconhecível por quem conhece o poema. Porém, isso não significa que quem não conhece não possa vir a conhecer e, a partir de então, estabelecer essa relação, tão profícua. Quando se trata de uma atividade educativa, o professor é o responsável por levar essa informação, caso o grupo com o qual trabalha não a tenha, modelizando procedimentos de articulação intertextual de modo que o leitor venha reconhecer os efeitos desse recurso na construção de sentidos.</a:t>
            </a:r>
            <a:endParaRPr lang="pt-BR" sz="1200" b="1" kern="1200" baseline="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6</a:t>
            </a:fld>
            <a:endParaRPr lang="pt-BR"/>
          </a:p>
        </p:txBody>
      </p:sp>
    </p:spTree>
    <p:extLst>
      <p:ext uri="{BB962C8B-B14F-4D97-AF65-F5344CB8AC3E}">
        <p14:creationId xmlns:p14="http://schemas.microsoft.com/office/powerpoint/2010/main" xmlns="" val="170305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b="1" cap="small" baseline="0" dirty="0" smtClean="0"/>
              <a:t>Aspectos que precisam ser considerados no estudo e discussão do Texto 4</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cap="small"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600" b="1" cap="none" baseline="0" dirty="0" smtClean="0"/>
              <a:t>Texto 4 – Manual de Etiqueta Sustentável (Portal Planeta Sustentável)</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cap="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600" b="0" baseline="0" dirty="0" smtClean="0"/>
              <a:t>Texto disponível em: </a:t>
            </a:r>
            <a:r>
              <a:rPr lang="pt-BR" sz="1600" dirty="0" smtClean="0">
                <a:hlinkClick r:id="rId3"/>
              </a:rPr>
              <a:t>http://planetasustentavel.abril.com.br/especiais/manual-de-etiqueta-2014.shtml</a:t>
            </a:r>
            <a:r>
              <a:rPr lang="pt-BR" sz="16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600" dirty="0" smtClean="0"/>
              <a:t>(Se quiser</a:t>
            </a:r>
            <a:r>
              <a:rPr lang="pt-BR" sz="1600" baseline="0" dirty="0" smtClean="0"/>
              <a:t> abrir o link, b</a:t>
            </a:r>
            <a:r>
              <a:rPr lang="pt-BR" sz="1600" dirty="0" smtClean="0"/>
              <a:t>asta clicar na imagem no</a:t>
            </a:r>
            <a:r>
              <a:rPr lang="pt-BR" sz="1600" baseline="0" dirty="0" smtClean="0"/>
              <a:t> modo de apresentação.)</a:t>
            </a:r>
            <a:endParaRPr lang="pt-BR" sz="16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cap="none" baseline="0" dirty="0" smtClean="0"/>
          </a:p>
          <a:p>
            <a:r>
              <a:rPr lang="pt-BR" sz="1600" b="0" baseline="0" dirty="0" smtClean="0"/>
              <a:t>Este texto, como o próprio nome informa, é um </a:t>
            </a:r>
            <a:r>
              <a:rPr lang="pt-BR" sz="1600" b="0" i="0" u="sng" baseline="0" dirty="0" smtClean="0"/>
              <a:t>Manual</a:t>
            </a:r>
            <a:r>
              <a:rPr lang="pt-BR" sz="1600" b="0" i="0" baseline="0" dirty="0" smtClean="0"/>
              <a:t>.</a:t>
            </a:r>
            <a:r>
              <a:rPr lang="pt-BR" sz="1600" b="0" baseline="0" dirty="0" smtClean="0"/>
              <a:t> O que significa que traz instruções para ações específicas. Além disso, é um Manual de </a:t>
            </a:r>
            <a:r>
              <a:rPr lang="pt-BR" sz="1600" b="0" i="0" u="sng" baseline="0" dirty="0" smtClean="0"/>
              <a:t>Etiqueta</a:t>
            </a:r>
            <a:r>
              <a:rPr lang="pt-BR" sz="1600" b="0" baseline="0" dirty="0" smtClean="0"/>
              <a:t>: o que implica compreender que as instruções são sobre agir com elegância, com educação. Essas informações são fundamentais para se compreender as intenções do material impresso e a sua organização.</a:t>
            </a:r>
          </a:p>
          <a:p>
            <a:endParaRPr lang="pt-BR" sz="1600" b="0" kern="1200" baseline="0" dirty="0" smtClean="0">
              <a:solidFill>
                <a:schemeClr val="tx1"/>
              </a:solidFill>
              <a:effectLst/>
              <a:latin typeface="+mn-lt"/>
              <a:ea typeface="+mn-ea"/>
              <a:cs typeface="+mn-cs"/>
            </a:endParaRPr>
          </a:p>
          <a:p>
            <a:r>
              <a:rPr lang="pt-BR" sz="1600" b="0" kern="1200" baseline="0" dirty="0" smtClean="0">
                <a:solidFill>
                  <a:schemeClr val="tx1"/>
                </a:solidFill>
                <a:effectLst/>
                <a:latin typeface="+mn-lt"/>
                <a:ea typeface="+mn-ea"/>
                <a:cs typeface="+mn-cs"/>
              </a:rPr>
              <a:t>Se o subtítulo diz “13 coisas”, podemos esperar 13 instruções/informações fundamentais sobre como lidar com a água no nosso cotidiano. Considerando o contexto no qual foi publicado – a escassez de água no planeta -, podemos dizer que deve, certamente, considerar como economizar e não desperdiçar a água, como utilizá-la com parcimônia.</a:t>
            </a:r>
          </a:p>
          <a:p>
            <a:endParaRPr lang="pt-BR" sz="1600" b="1" cap="none" baseline="0" dirty="0" smtClean="0"/>
          </a:p>
          <a:p>
            <a:pPr>
              <a:buFont typeface="Arial" pitchFamily="34" charset="0"/>
              <a:buNone/>
            </a:pPr>
            <a:r>
              <a:rPr lang="pt-BR" sz="1200" b="0" kern="1200" baseline="0" dirty="0" smtClean="0">
                <a:solidFill>
                  <a:schemeClr val="tx1"/>
                </a:solidFill>
                <a:effectLst/>
                <a:latin typeface="+mn-lt"/>
                <a:ea typeface="+mn-ea"/>
                <a:cs typeface="+mn-cs"/>
              </a:rPr>
              <a:t>Estabelecer as relações citadas até aqui é fundamental para a leitura do texto com compreensão. </a:t>
            </a:r>
          </a:p>
          <a:p>
            <a:pPr>
              <a:buFont typeface="Arial" pitchFamily="34" charset="0"/>
              <a:buNone/>
            </a:pPr>
            <a:endParaRPr lang="pt-BR" sz="1200" b="0" kern="1200" baseline="0" dirty="0" smtClean="0">
              <a:solidFill>
                <a:schemeClr val="tx1"/>
              </a:solidFill>
              <a:effectLst/>
              <a:latin typeface="+mn-lt"/>
              <a:ea typeface="+mn-ea"/>
              <a:cs typeface="+mn-cs"/>
            </a:endParaRPr>
          </a:p>
          <a:p>
            <a:pPr>
              <a:buFont typeface="Arial" pitchFamily="34" charset="0"/>
              <a:buNone/>
            </a:pPr>
            <a:r>
              <a:rPr lang="pt-BR" sz="1200" b="0" kern="1200" baseline="0" dirty="0" smtClean="0">
                <a:solidFill>
                  <a:schemeClr val="tx1"/>
                </a:solidFill>
                <a:effectLst/>
                <a:latin typeface="+mn-lt"/>
                <a:ea typeface="+mn-ea"/>
                <a:cs typeface="+mn-cs"/>
              </a:rPr>
              <a:t>Além disso, considerando as especificidades do projeto editorial, deparamo-nos com um texto repleto de imagens, gráficos e infográficos. Isso significa que a sua leitura não será linear, mas articulada a esses textos imagéticos, supondo idas e vindas, das imagens ao texto verbal e vice-versa, o que constituirá o processo de recomposição dos sentidos. Ler gráficos, estabelecer relações entre trechos do texto verbal e texto imagético, portanto, é capacidade fundamental para a leitura e compreensão deste Manual.</a:t>
            </a:r>
          </a:p>
          <a:p>
            <a:endParaRPr lang="pt-BR" sz="1200" b="0" kern="1200" baseline="0" dirty="0" smtClean="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7</a:t>
            </a:fld>
            <a:endParaRPr lang="pt-BR"/>
          </a:p>
        </p:txBody>
      </p:sp>
    </p:spTree>
    <p:extLst>
      <p:ext uri="{BB962C8B-B14F-4D97-AF65-F5344CB8AC3E}">
        <p14:creationId xmlns:p14="http://schemas.microsoft.com/office/powerpoint/2010/main" xmlns="" val="112842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u="none" baseline="0" dirty="0" smtClean="0"/>
              <a:t>No momento da discussão coletiva – que deve ser realizado antes do próximo slide - você registrará os aspectos apontados por cada grupo a partir de cada uma das questões. Os aspectos relativos à </a:t>
            </a:r>
            <a:r>
              <a:rPr lang="pt-BR" b="1" u="none" baseline="0" dirty="0" smtClean="0"/>
              <a:t>Questão 1</a:t>
            </a:r>
            <a:r>
              <a:rPr lang="pt-BR" b="0" u="none" baseline="0" dirty="0" smtClean="0"/>
              <a:t> foram indicados nos comentários dos slides de cada texto (mostrados anteriormente). No que se refere à </a:t>
            </a:r>
            <a:r>
              <a:rPr lang="pt-BR" b="1" u="none" baseline="0" dirty="0" smtClean="0"/>
              <a:t>Questão 2 - </a:t>
            </a:r>
            <a:r>
              <a:rPr lang="pt-BR" sz="1200" b="1" kern="1200" dirty="0" smtClean="0">
                <a:solidFill>
                  <a:schemeClr val="tx1"/>
                </a:solidFill>
                <a:latin typeface="+mn-lt"/>
                <a:ea typeface="+mn-ea"/>
                <a:cs typeface="+mn-cs"/>
              </a:rPr>
              <a:t>Que implicações isso traz para a elaboração e desenvolvimento das atividades de ensino na escola?</a:t>
            </a:r>
            <a:r>
              <a:rPr lang="pt-BR" sz="1200" b="0" kern="1200" dirty="0" smtClean="0">
                <a:solidFill>
                  <a:schemeClr val="tx1"/>
                </a:solidFill>
                <a:latin typeface="+mn-lt"/>
                <a:ea typeface="+mn-ea"/>
                <a:cs typeface="+mn-cs"/>
              </a:rPr>
              <a:t>, apresentamos os</a:t>
            </a:r>
            <a:r>
              <a:rPr lang="pt-BR" sz="1200" b="0" kern="1200" baseline="0" dirty="0" smtClean="0">
                <a:solidFill>
                  <a:schemeClr val="tx1"/>
                </a:solidFill>
                <a:latin typeface="+mn-lt"/>
                <a:ea typeface="+mn-ea"/>
                <a:cs typeface="+mn-cs"/>
              </a:rPr>
              <a:t> aspectos que devem ser considerados a seguir.</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baseline="0" dirty="0" smtClean="0">
                <a:solidFill>
                  <a:schemeClr val="tx1"/>
                </a:solidFill>
                <a:latin typeface="+mn-lt"/>
                <a:ea typeface="+mn-ea"/>
                <a:cs typeface="+mn-cs"/>
              </a:rPr>
              <a:t>Importante:</a:t>
            </a:r>
            <a:r>
              <a:rPr lang="pt-BR" sz="1200" b="0" kern="1200" baseline="0" dirty="0" smtClean="0">
                <a:solidFill>
                  <a:schemeClr val="tx1"/>
                </a:solidFill>
                <a:latin typeface="+mn-lt"/>
                <a:ea typeface="+mn-ea"/>
                <a:cs typeface="+mn-cs"/>
              </a:rPr>
              <a:t> não se esqueça de que tanto os aspectos relativos à discussão da primeira questão, quanto os concernentes à questão 2, devem ser registrados para retomada posterior.</a:t>
            </a:r>
            <a:endParaRPr lang="pt-BR" sz="1200" b="1" kern="1200" dirty="0" smtClean="0">
              <a:solidFill>
                <a:schemeClr val="tx1"/>
              </a:solidFill>
              <a:latin typeface="+mn-lt"/>
              <a:ea typeface="+mn-ea"/>
              <a:cs typeface="+mn-cs"/>
            </a:endParaRPr>
          </a:p>
          <a:p>
            <a:pPr marL="0" indent="0">
              <a:buNone/>
            </a:pPr>
            <a:endParaRPr lang="pt-BR" b="1" u="none" baseline="0" dirty="0" smtClean="0"/>
          </a:p>
          <a:p>
            <a:r>
              <a:rPr lang="pt-BR" sz="1600" b="1" kern="1200" cap="none" baseline="0" dirty="0" smtClean="0">
                <a:solidFill>
                  <a:schemeClr val="tx1"/>
                </a:solidFill>
                <a:effectLst/>
                <a:latin typeface="+mn-lt"/>
                <a:ea typeface="+mn-ea"/>
                <a:cs typeface="+mn-cs"/>
              </a:rPr>
              <a:t>Aspectos que precisam ser considerados na reflexão relativa à Questão B.</a:t>
            </a:r>
          </a:p>
          <a:p>
            <a:endParaRPr lang="pt-BR" sz="1200" b="1" kern="1200" cap="small" baseline="0" dirty="0" smtClean="0">
              <a:solidFill>
                <a:schemeClr val="tx1"/>
              </a:solidFill>
              <a:effectLst/>
              <a:latin typeface="+mn-lt"/>
              <a:ea typeface="+mn-ea"/>
              <a:cs typeface="+mn-cs"/>
            </a:endParaRPr>
          </a:p>
          <a:p>
            <a:pPr marL="228600" indent="-228600">
              <a:buAutoNum type="alphaLcParenR"/>
            </a:pPr>
            <a:r>
              <a:rPr lang="pt-BR" sz="1200" b="0" kern="1200" cap="none" baseline="0" dirty="0" smtClean="0">
                <a:solidFill>
                  <a:schemeClr val="tx1"/>
                </a:solidFill>
                <a:effectLst/>
                <a:latin typeface="+mn-lt"/>
                <a:ea typeface="+mn-ea"/>
                <a:cs typeface="+mn-cs"/>
              </a:rPr>
              <a:t>Que os textos são diferentes entre si e que a sua leitura pode requerer do leitor procedimentos e capacidades diferentes.</a:t>
            </a:r>
          </a:p>
          <a:p>
            <a:pPr marL="228600" indent="-228600">
              <a:buAutoNum type="alphaLcParenR"/>
            </a:pPr>
            <a:r>
              <a:rPr lang="pt-BR" sz="1200" b="0" kern="1200" cap="none" baseline="0" dirty="0" smtClean="0">
                <a:solidFill>
                  <a:schemeClr val="tx1"/>
                </a:solidFill>
                <a:effectLst/>
                <a:latin typeface="+mn-lt"/>
                <a:ea typeface="+mn-ea"/>
                <a:cs typeface="+mn-cs"/>
              </a:rPr>
              <a:t>Que o portador – livro, revista, manual, blog, portal – ou suporte – impresso, eletrônico, televisivo, radiofônico – possui especificidades que podem exigir do leitor capacidades e procedimentos também específicos para o acesso à informação e para a leitura eficiente de um texto.</a:t>
            </a:r>
          </a:p>
          <a:p>
            <a:pPr marL="228600" indent="-228600">
              <a:buAutoNum type="alphaLcParenR"/>
            </a:pPr>
            <a:r>
              <a:rPr lang="pt-BR" sz="1200" b="0" kern="1200" cap="none" baseline="0" dirty="0" smtClean="0">
                <a:solidFill>
                  <a:schemeClr val="tx1"/>
                </a:solidFill>
                <a:effectLst/>
                <a:latin typeface="+mn-lt"/>
                <a:ea typeface="+mn-ea"/>
                <a:cs typeface="+mn-cs"/>
              </a:rPr>
              <a:t>Que os gêneros nos quais os textos são organizados – entrevista impressa, manual, poema, resenha, por exemplo - também possuem especificidades, e considerá-las no processo de leitura é fundamental para uma compreensão de melhor qualidade, menos superficial.</a:t>
            </a:r>
          </a:p>
          <a:p>
            <a:pPr marL="228600" indent="-228600">
              <a:buAutoNum type="alphaLcParenR"/>
            </a:pPr>
            <a:r>
              <a:rPr lang="pt-BR" sz="1200" b="0" kern="1200" cap="none" baseline="0" dirty="0" smtClean="0">
                <a:solidFill>
                  <a:schemeClr val="tx1"/>
                </a:solidFill>
                <a:effectLst/>
                <a:latin typeface="+mn-lt"/>
                <a:ea typeface="+mn-ea"/>
                <a:cs typeface="+mn-cs"/>
              </a:rPr>
              <a:t>Que a contextualização do que será lido – do assunto, do texto produzido, do autor e seu modo de escrever e de abordar os assuntos, do que representou a obra no cenário da época em que foi escrita, por exemplo – também é fundamental para um compreensão eficiente do texto.</a:t>
            </a:r>
          </a:p>
          <a:p>
            <a:pPr marL="228600" indent="-228600">
              <a:buAutoNum type="alphaLcParenR"/>
            </a:pPr>
            <a:r>
              <a:rPr lang="pt-BR" sz="1200" b="0" kern="1200" cap="none" baseline="0" dirty="0" smtClean="0">
                <a:solidFill>
                  <a:schemeClr val="tx1"/>
                </a:solidFill>
                <a:effectLst/>
                <a:latin typeface="+mn-lt"/>
                <a:ea typeface="+mn-ea"/>
                <a:cs typeface="+mn-cs"/>
              </a:rPr>
              <a:t>Que, quando se trata de textos eletrônicos, acessar os hiperlinks oferecidos possibilita aprofundamento e ampliação no assunto tratado.</a:t>
            </a:r>
          </a:p>
          <a:p>
            <a:pPr marL="228600" indent="-228600">
              <a:buAutoNum type="alphaLcParenR"/>
            </a:pPr>
            <a:r>
              <a:rPr lang="pt-BR" sz="1200" b="0" kern="1200" cap="none" baseline="0" dirty="0" smtClean="0">
                <a:solidFill>
                  <a:schemeClr val="tx1"/>
                </a:solidFill>
                <a:effectLst/>
                <a:latin typeface="+mn-lt"/>
                <a:ea typeface="+mn-ea"/>
                <a:cs typeface="+mn-cs"/>
              </a:rPr>
              <a:t>Que todos esses aspectos precisam ser considerados pelo professor ao organizar uma atividade de leitura – seja ela em qualquer área – posto que são fundamentais para uma leitura de boa qualidade.</a:t>
            </a:r>
          </a:p>
          <a:p>
            <a:pPr marL="228600" indent="-228600">
              <a:buAutoNum type="alphaLcParenR"/>
            </a:pPr>
            <a:r>
              <a:rPr lang="pt-BR" sz="1200" b="0" kern="1200" cap="none" baseline="0" dirty="0" smtClean="0">
                <a:solidFill>
                  <a:schemeClr val="tx1"/>
                </a:solidFill>
                <a:effectLst/>
                <a:latin typeface="+mn-lt"/>
                <a:ea typeface="+mn-ea"/>
                <a:cs typeface="+mn-cs"/>
              </a:rPr>
              <a:t>Que os professores, portanto, precisam estudar os textos, antecipando necessidades dos alunos de modo a criar condições – complementar informações, problematizar relações e contradições entre informações, verificar se o texto requer o estabelecimento grande de </a:t>
            </a:r>
            <a:r>
              <a:rPr lang="pt-BR" sz="1200" b="0" kern="1200" cap="none" baseline="0" dirty="0" err="1" smtClean="0">
                <a:solidFill>
                  <a:schemeClr val="tx1"/>
                </a:solidFill>
                <a:effectLst/>
                <a:latin typeface="+mn-lt"/>
                <a:ea typeface="+mn-ea"/>
                <a:cs typeface="+mn-cs"/>
              </a:rPr>
              <a:t>inferenciação</a:t>
            </a:r>
            <a:r>
              <a:rPr lang="pt-BR" sz="1200" b="0" kern="1200" cap="none" baseline="0" dirty="0" smtClean="0">
                <a:solidFill>
                  <a:schemeClr val="tx1"/>
                </a:solidFill>
                <a:effectLst/>
                <a:latin typeface="+mn-lt"/>
                <a:ea typeface="+mn-ea"/>
                <a:cs typeface="+mn-cs"/>
              </a:rPr>
              <a:t>, ou o processamento de metáforas e comparações reiteradamente, analisar se há muitos recursos não verbais que devem ser considerados na leitura, entre outros aspectos - para que a compreensão dos textos seja possível da melhor maneira. O professor precisa </a:t>
            </a:r>
            <a:r>
              <a:rPr lang="pt-BR" sz="1200" b="0" kern="1200" cap="none" baseline="0" dirty="0" err="1" smtClean="0">
                <a:solidFill>
                  <a:schemeClr val="tx1"/>
                </a:solidFill>
                <a:effectLst/>
                <a:latin typeface="+mn-lt"/>
                <a:ea typeface="+mn-ea"/>
                <a:cs typeface="+mn-cs"/>
              </a:rPr>
              <a:t>modelizar</a:t>
            </a:r>
            <a:r>
              <a:rPr lang="pt-BR" sz="1200" b="0" kern="1200" cap="none" baseline="0" dirty="0" smtClean="0">
                <a:solidFill>
                  <a:schemeClr val="tx1"/>
                </a:solidFill>
                <a:effectLst/>
                <a:latin typeface="+mn-lt"/>
                <a:ea typeface="+mn-ea"/>
                <a:cs typeface="+mn-cs"/>
              </a:rPr>
              <a:t> procedimentos que passem a compor um repertório de atitudes de leitores proficientes das quais os alunos passem a dispor e as quais passem a utilizar.</a:t>
            </a:r>
          </a:p>
          <a:p>
            <a:pPr marL="0" indent="0">
              <a:buNone/>
            </a:pPr>
            <a:endParaRPr lang="pt-BR" b="1" u="none" baseline="0" dirty="0" smtClean="0"/>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8</a:t>
            </a:fld>
            <a:endParaRPr lang="pt-BR"/>
          </a:p>
        </p:txBody>
      </p:sp>
    </p:spTree>
    <p:extLst>
      <p:ext uri="{BB962C8B-B14F-4D97-AF65-F5344CB8AC3E}">
        <p14:creationId xmlns:p14="http://schemas.microsoft.com/office/powerpoint/2010/main" xmlns="" val="245090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62500" lnSpcReduction="20000"/>
          </a:bodyPr>
          <a:lstStyle/>
          <a:p>
            <a:r>
              <a:rPr lang="pt-BR" baseline="0" dirty="0" smtClean="0"/>
              <a:t>Este é o momento de você sistematizar saberes a respeito dos aspectos envolvidos no processo de leitura agrupando-os da seguinte maneira: </a:t>
            </a:r>
            <a:r>
              <a:rPr lang="pt-BR" b="1" baseline="0" dirty="0" smtClean="0"/>
              <a:t>características do objeto</a:t>
            </a:r>
            <a:r>
              <a:rPr lang="pt-BR" baseline="0" dirty="0" smtClean="0"/>
              <a:t> – </a:t>
            </a:r>
            <a:r>
              <a:rPr lang="pt-BR" i="1" baseline="0" dirty="0" smtClean="0"/>
              <a:t>a linguagem e os textos</a:t>
            </a:r>
            <a:r>
              <a:rPr lang="pt-BR" baseline="0" dirty="0" smtClean="0"/>
              <a:t>; </a:t>
            </a:r>
            <a:r>
              <a:rPr lang="pt-BR" b="1" baseline="0" dirty="0" smtClean="0"/>
              <a:t>características do processo de leitura do sujeito proficiente</a:t>
            </a:r>
            <a:r>
              <a:rPr lang="pt-BR" baseline="0" dirty="0" smtClean="0"/>
              <a:t> – </a:t>
            </a:r>
            <a:r>
              <a:rPr lang="pt-BR" i="1" baseline="0" dirty="0" smtClean="0"/>
              <a:t>as capacidades e</a:t>
            </a:r>
            <a:r>
              <a:rPr lang="pt-BR" i="1" dirty="0" smtClean="0"/>
              <a:t> procedimentos de leitura, e os comportamentos de leitor</a:t>
            </a:r>
            <a:r>
              <a:rPr lang="pt-BR" i="1" baseline="0" dirty="0" smtClean="0"/>
              <a:t> que são requeridos ao leitor para reconstruir os sentidos do texto</a:t>
            </a:r>
            <a:r>
              <a:rPr lang="pt-BR" baseline="0" dirty="0" smtClean="0"/>
              <a:t>.</a:t>
            </a:r>
          </a:p>
          <a:p>
            <a:endParaRPr lang="pt-BR" baseline="0" dirty="0" smtClean="0"/>
          </a:p>
          <a:p>
            <a:r>
              <a:rPr lang="pt-BR" b="1" baseline="0" dirty="0" smtClean="0"/>
              <a:t>Importante: </a:t>
            </a:r>
            <a:r>
              <a:rPr lang="pt-BR" baseline="0" dirty="0" smtClean="0"/>
              <a:t>Os textos de apoio indicados para leitura e estudo já lhe apresentaram as informações que serão tematizadas a partir de agora.</a:t>
            </a:r>
          </a:p>
          <a:p>
            <a:endParaRPr lang="pt-BR" baseline="0" dirty="0" smtClean="0"/>
          </a:p>
          <a:p>
            <a:r>
              <a:rPr lang="pt-BR" b="1" baseline="0" dirty="0" smtClean="0"/>
              <a:t>I – Orientações para o desenvolvimento da atividade</a:t>
            </a:r>
          </a:p>
          <a:p>
            <a:endParaRPr lang="pt-BR" baseline="0" dirty="0" smtClean="0"/>
          </a:p>
          <a:p>
            <a:r>
              <a:rPr lang="pt-BR" baseline="0" dirty="0" smtClean="0"/>
              <a:t>Retome, agora, o registro da discussão coletiva. </a:t>
            </a:r>
          </a:p>
          <a:p>
            <a:r>
              <a:rPr lang="pt-BR" baseline="0" dirty="0" smtClean="0"/>
              <a:t>Vá relendo os aspectos apontados pelos grupos na reflexão sobre a </a:t>
            </a:r>
            <a:r>
              <a:rPr lang="pt-BR" b="1" baseline="0" dirty="0" smtClean="0"/>
              <a:t>Questão 1</a:t>
            </a:r>
            <a:r>
              <a:rPr lang="pt-BR" b="0" baseline="0" dirty="0" smtClean="0"/>
              <a:t>, e proceda de acordo com as orientações apresentadas a seguir.</a:t>
            </a:r>
          </a:p>
          <a:p>
            <a:endParaRPr lang="pt-BR" baseline="0" dirty="0" smtClean="0">
              <a:ea typeface="+mn-ea"/>
            </a:endParaRPr>
          </a:p>
          <a:p>
            <a:r>
              <a:rPr lang="pt-BR" baseline="0" dirty="0" smtClean="0">
                <a:ea typeface="+mn-ea"/>
              </a:rPr>
              <a:t>Informe o grupo de que a</a:t>
            </a:r>
            <a:r>
              <a:rPr lang="pt-BR" baseline="0" dirty="0" smtClean="0"/>
              <a:t>queles saberes que foram apontados na discussão e registrados referem-se tanto às </a:t>
            </a:r>
            <a:r>
              <a:rPr lang="pt-BR" b="1" baseline="0" dirty="0" smtClean="0"/>
              <a:t>características do objeto</a:t>
            </a:r>
            <a:r>
              <a:rPr lang="pt-BR" baseline="0" dirty="0" smtClean="0"/>
              <a:t> (o texto, o gênero, o portador e o suporte), quanto às </a:t>
            </a:r>
            <a:r>
              <a:rPr lang="pt-BR" b="1" baseline="0" dirty="0" smtClean="0"/>
              <a:t>capacidades e procedimentos que o leitor utiliza</a:t>
            </a:r>
            <a:r>
              <a:rPr lang="pt-BR" baseline="0" dirty="0" smtClean="0"/>
              <a:t> para buscar as informações no texto, articulá-las, realizando, assim, a compreensão do escrito. </a:t>
            </a:r>
          </a:p>
          <a:p>
            <a:endParaRPr lang="pt-BR" baseline="0" dirty="0" smtClean="0"/>
          </a:p>
          <a:p>
            <a:r>
              <a:rPr lang="pt-BR" baseline="0" dirty="0" smtClean="0"/>
              <a:t>Vá sinalizando nas anotações realizadas (com outra cor,</a:t>
            </a:r>
            <a:r>
              <a:rPr lang="pt-BR" strike="noStrike" baseline="0" dirty="0" smtClean="0"/>
              <a:t> por</a:t>
            </a:r>
            <a:r>
              <a:rPr lang="pt-BR" baseline="0" dirty="0" smtClean="0"/>
              <a:t> exemplo, ou com anotações que identifiquem os comentários como, por exemplo, </a:t>
            </a:r>
            <a:r>
              <a:rPr lang="pt-BR" b="1" baseline="0" dirty="0" smtClean="0"/>
              <a:t>CO</a:t>
            </a:r>
            <a:r>
              <a:rPr lang="pt-BR" baseline="0" dirty="0" smtClean="0"/>
              <a:t>, para </a:t>
            </a:r>
            <a:r>
              <a:rPr lang="pt-BR" u="sng" baseline="0" dirty="0" smtClean="0"/>
              <a:t>característica do objeto</a:t>
            </a:r>
            <a:r>
              <a:rPr lang="pt-BR" baseline="0" dirty="0" smtClean="0"/>
              <a:t> e </a:t>
            </a:r>
            <a:r>
              <a:rPr lang="pt-BR" b="1" baseline="0" dirty="0" smtClean="0"/>
              <a:t>CP</a:t>
            </a:r>
            <a:r>
              <a:rPr lang="pt-BR" baseline="0" dirty="0" smtClean="0"/>
              <a:t>, para </a:t>
            </a:r>
            <a:r>
              <a:rPr lang="pt-BR" u="sng" baseline="0" dirty="0" smtClean="0"/>
              <a:t>capacidades e procedimentos de leitura</a:t>
            </a:r>
            <a:r>
              <a:rPr lang="pt-BR" baseline="0" dirty="0" smtClean="0"/>
              <a:t>), qual observação se refere a características do objeto (especificando a que se relaciona), e qual se refere a procedimentos do leitor e capacidades de leitura.</a:t>
            </a:r>
          </a:p>
          <a:p>
            <a:endParaRPr lang="pt-BR" baseline="0" dirty="0" smtClean="0"/>
          </a:p>
          <a:p>
            <a:r>
              <a:rPr lang="pt-BR" baseline="0" dirty="0" smtClean="0"/>
              <a:t>Depois, utilize o quadro apresentado no próximo slide para sistematizar a discussão.</a:t>
            </a:r>
          </a:p>
          <a:p>
            <a:endParaRPr lang="pt-B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b="1" cap="small" baseline="0" dirty="0" smtClean="0"/>
              <a:t>II - </a:t>
            </a:r>
            <a:r>
              <a:rPr lang="pt-BR" b="1" cap="none" baseline="0" dirty="0" smtClean="0"/>
              <a:t>Leituras Recomendadas para o Professor, Coordenador Pedagógico e Profissionais envolvidos na discussão</a:t>
            </a:r>
          </a:p>
          <a:p>
            <a:endParaRPr lang="pt-BR" baseline="0" dirty="0" smtClean="0"/>
          </a:p>
          <a:p>
            <a:pPr marL="228600" indent="-228600">
              <a:buAutoNum type="alphaLcParenR"/>
            </a:pPr>
            <a:r>
              <a:rPr lang="pt-BR" sz="1200" kern="1200" dirty="0" smtClean="0">
                <a:solidFill>
                  <a:schemeClr val="tx1"/>
                </a:solidFill>
                <a:effectLst/>
                <a:latin typeface="+mn-lt"/>
                <a:ea typeface="+mn-ea"/>
                <a:cs typeface="+mn-cs"/>
              </a:rPr>
              <a:t>BRÄKLING, Kátia Lomba. </a:t>
            </a:r>
            <a:r>
              <a:rPr lang="pt-BR" sz="1200" b="1" kern="1200" dirty="0" smtClean="0">
                <a:solidFill>
                  <a:schemeClr val="tx1"/>
                </a:solidFill>
                <a:effectLst/>
                <a:latin typeface="+mn-lt"/>
                <a:ea typeface="+mn-ea"/>
                <a:cs typeface="+mn-cs"/>
              </a:rPr>
              <a:t>Sobre leitura e formação de leitores: qual é a chave que se espera?</a:t>
            </a:r>
            <a:r>
              <a:rPr lang="pt-BR" sz="1200" kern="1200" dirty="0" smtClean="0">
                <a:solidFill>
                  <a:schemeClr val="tx1"/>
                </a:solidFill>
                <a:effectLst/>
                <a:latin typeface="+mn-lt"/>
                <a:ea typeface="+mn-ea"/>
                <a:cs typeface="+mn-cs"/>
              </a:rPr>
              <a:t> Publicado originalmente no Portal </a:t>
            </a:r>
            <a:r>
              <a:rPr lang="pt-BR" sz="1200" kern="1200" dirty="0" err="1" smtClean="0">
                <a:solidFill>
                  <a:schemeClr val="tx1"/>
                </a:solidFill>
                <a:effectLst/>
                <a:latin typeface="+mn-lt"/>
                <a:ea typeface="+mn-ea"/>
                <a:cs typeface="+mn-cs"/>
              </a:rPr>
              <a:t>Educarede</a:t>
            </a:r>
            <a:r>
              <a:rPr lang="pt-BR" sz="1200" kern="1200" dirty="0" smtClean="0">
                <a:solidFill>
                  <a:schemeClr val="tx1"/>
                </a:solidFill>
                <a:effectLst/>
                <a:latin typeface="+mn-lt"/>
                <a:ea typeface="+mn-ea"/>
                <a:cs typeface="+mn-cs"/>
              </a:rPr>
              <a:t> (atualmente desativado). Sessão “O assunto é”. Endereço: </a:t>
            </a:r>
            <a:r>
              <a:rPr lang="pt-BR" sz="1200" u="sng" kern="1200" dirty="0" smtClean="0">
                <a:solidFill>
                  <a:schemeClr val="tx1"/>
                </a:solidFill>
                <a:effectLst/>
                <a:latin typeface="+mn-lt"/>
                <a:ea typeface="+mn-ea"/>
                <a:cs typeface="+mn-cs"/>
                <a:hlinkClick r:id="rId3"/>
              </a:rPr>
              <a:t>www.educarede.org.br</a:t>
            </a:r>
            <a:r>
              <a:rPr lang="pt-BR" sz="1200" kern="1200" dirty="0" smtClean="0">
                <a:solidFill>
                  <a:schemeClr val="tx1"/>
                </a:solidFill>
                <a:effectLst/>
                <a:latin typeface="+mn-lt"/>
                <a:ea typeface="+mn-ea"/>
                <a:cs typeface="+mn-cs"/>
              </a:rPr>
              <a:t> (2005). Posteriormente publicado em </a:t>
            </a:r>
            <a:r>
              <a:rPr lang="pt-BR" sz="1200" b="1" kern="1200" dirty="0" smtClean="0">
                <a:solidFill>
                  <a:schemeClr val="tx1"/>
                </a:solidFill>
                <a:effectLst/>
                <a:latin typeface="+mn-lt"/>
                <a:ea typeface="+mn-ea"/>
                <a:cs typeface="+mn-cs"/>
              </a:rPr>
              <a:t>PEC Formação Universitária.</a:t>
            </a:r>
            <a:r>
              <a:rPr lang="pt-BR" sz="1200" kern="1200" dirty="0" smtClean="0">
                <a:solidFill>
                  <a:schemeClr val="tx1"/>
                </a:solidFill>
                <a:effectLst/>
                <a:latin typeface="+mn-lt"/>
                <a:ea typeface="+mn-ea"/>
                <a:cs typeface="+mn-cs"/>
              </a:rPr>
              <a:t> São Paulo: SEE de SP/PUC de SP/USP/UNESP. 2002. </a:t>
            </a:r>
          </a:p>
          <a:p>
            <a:pPr marL="228600" indent="-228600">
              <a:buAutoNum type="alphaLcParenR"/>
            </a:pPr>
            <a:r>
              <a:rPr lang="pt-BR" sz="1200" kern="1200" dirty="0" smtClean="0">
                <a:solidFill>
                  <a:schemeClr val="tx1"/>
                </a:solidFill>
                <a:effectLst/>
                <a:latin typeface="+mn-lt"/>
                <a:ea typeface="+mn-ea"/>
                <a:cs typeface="+mn-cs"/>
              </a:rPr>
              <a:t>BRÄKLING, K. L.; </a:t>
            </a:r>
            <a:r>
              <a:rPr lang="pt-BR" sz="1200" kern="1200" cap="all" dirty="0" smtClean="0">
                <a:solidFill>
                  <a:schemeClr val="tx1"/>
                </a:solidFill>
                <a:effectLst/>
                <a:latin typeface="+mn-lt"/>
                <a:ea typeface="+mn-ea"/>
                <a:cs typeface="+mn-cs"/>
              </a:rPr>
              <a:t>Abreu, M. T.; GOUVEIA, B. </a:t>
            </a:r>
            <a:r>
              <a:rPr lang="pt-BR" sz="1200" b="1" kern="1200" dirty="0" smtClean="0">
                <a:solidFill>
                  <a:schemeClr val="tx1"/>
                </a:solidFill>
                <a:effectLst/>
                <a:latin typeface="+mn-lt"/>
                <a:ea typeface="+mn-ea"/>
                <a:cs typeface="+mn-cs"/>
              </a:rPr>
              <a:t>Língua portuguesa: orientações para o professor, Saeb/Prova Brasil, 4ª série/5º ano, Ensino Fundamental</a:t>
            </a:r>
            <a:r>
              <a:rPr lang="pt-BR" sz="1200" kern="1200" dirty="0" smtClean="0">
                <a:solidFill>
                  <a:schemeClr val="tx1"/>
                </a:solidFill>
                <a:effectLst/>
                <a:latin typeface="+mn-lt"/>
                <a:ea typeface="+mn-ea"/>
                <a:cs typeface="+mn-cs"/>
              </a:rPr>
              <a:t>. Brasília: MEC/INEP (Instituto Nacional de Estudos e Pesquisas Educacionais Anísio Teixeira); 2009.</a:t>
            </a:r>
            <a:endParaRPr lang="pt-BR" baseline="0" dirty="0" smtClean="0"/>
          </a:p>
          <a:p>
            <a:endParaRPr lang="pt-BR" baseline="0" dirty="0" smtClean="0"/>
          </a:p>
          <a:p>
            <a:r>
              <a:rPr lang="pt-BR" b="1" cap="small" baseline="0" dirty="0" smtClean="0"/>
              <a:t>III - </a:t>
            </a:r>
            <a:r>
              <a:rPr lang="pt-BR" b="1" cap="none" baseline="0" dirty="0" smtClean="0"/>
              <a:t>Leituras Recomendadas para o Gestor</a:t>
            </a:r>
          </a:p>
          <a:p>
            <a:endParaRPr lang="pt-BR" baseline="0" dirty="0" smtClean="0"/>
          </a:p>
          <a:p>
            <a:r>
              <a:rPr lang="pt-BR" baseline="0" dirty="0" smtClean="0"/>
              <a:t>Aos textos já lidos, acrescente-se os seguintes:</a:t>
            </a:r>
          </a:p>
          <a:p>
            <a:pPr marL="228600" indent="-228600">
              <a:spcAft>
                <a:spcPts val="1200"/>
              </a:spcAft>
              <a:buAutoNum type="alphaLcParenR"/>
            </a:pPr>
            <a:r>
              <a:rPr lang="pt-BR" sz="1200" kern="1200" cap="all" dirty="0" err="1" smtClean="0">
                <a:solidFill>
                  <a:schemeClr val="tx1"/>
                </a:solidFill>
                <a:effectLst/>
                <a:latin typeface="+mn-lt"/>
                <a:ea typeface="+mn-ea"/>
                <a:cs typeface="+mn-cs"/>
              </a:rPr>
              <a:t>Coscarelli</a:t>
            </a:r>
            <a:r>
              <a:rPr lang="pt-BR" sz="1200" kern="1200" dirty="0" smtClean="0">
                <a:solidFill>
                  <a:schemeClr val="tx1"/>
                </a:solidFill>
                <a:effectLst/>
                <a:latin typeface="+mn-lt"/>
                <a:ea typeface="+mn-ea"/>
                <a:cs typeface="+mn-cs"/>
              </a:rPr>
              <a:t>, C.V. e Novais, A. E. </a:t>
            </a:r>
            <a:r>
              <a:rPr lang="pt-BR" sz="1200" b="1" kern="1200" dirty="0" smtClean="0">
                <a:solidFill>
                  <a:schemeClr val="tx1"/>
                </a:solidFill>
                <a:effectLst/>
                <a:latin typeface="+mn-lt"/>
                <a:ea typeface="+mn-ea"/>
                <a:cs typeface="+mn-cs"/>
              </a:rPr>
              <a:t>Leitura: um processo cada vez mais complexo. </a:t>
            </a:r>
            <a:r>
              <a:rPr lang="pt-BR" sz="1200" kern="1200" dirty="0" smtClean="0">
                <a:solidFill>
                  <a:schemeClr val="tx1"/>
                </a:solidFill>
                <a:effectLst/>
                <a:latin typeface="+mn-lt"/>
                <a:ea typeface="+mn-ea"/>
                <a:cs typeface="+mn-cs"/>
              </a:rPr>
              <a:t>In Revista </a:t>
            </a:r>
            <a:r>
              <a:rPr lang="pt-BR" sz="1200" u="sng" kern="1200" dirty="0" smtClean="0">
                <a:solidFill>
                  <a:schemeClr val="tx1"/>
                </a:solidFill>
                <a:effectLst/>
                <a:latin typeface="+mn-lt"/>
                <a:ea typeface="+mn-ea"/>
                <a:cs typeface="+mn-cs"/>
              </a:rPr>
              <a:t>Letras de Hoje</a:t>
            </a:r>
            <a:r>
              <a:rPr lang="pt-BR" sz="1200" kern="1200" dirty="0" smtClean="0">
                <a:solidFill>
                  <a:schemeClr val="tx1"/>
                </a:solidFill>
                <a:effectLst/>
                <a:latin typeface="+mn-lt"/>
                <a:ea typeface="+mn-ea"/>
                <a:cs typeface="+mn-cs"/>
              </a:rPr>
              <a:t>. Porto Alegre: 2010.</a:t>
            </a:r>
          </a:p>
          <a:p>
            <a:pPr marL="228600" indent="-228600">
              <a:spcAft>
                <a:spcPts val="1200"/>
              </a:spcAft>
              <a:buAutoNum type="alphaLcParenR"/>
            </a:pPr>
            <a:r>
              <a:rPr lang="pt-BR" sz="1200" kern="1200" cap="all" dirty="0" smtClean="0">
                <a:solidFill>
                  <a:schemeClr val="tx1"/>
                </a:solidFill>
                <a:effectLst/>
                <a:latin typeface="+mn-lt"/>
                <a:ea typeface="+mn-ea"/>
                <a:cs typeface="+mn-cs"/>
              </a:rPr>
              <a:t>Rojo</a:t>
            </a:r>
            <a:r>
              <a:rPr lang="pt-BR" sz="1200" kern="1200" dirty="0" smtClean="0">
                <a:solidFill>
                  <a:schemeClr val="tx1"/>
                </a:solidFill>
                <a:effectLst/>
                <a:latin typeface="+mn-lt"/>
                <a:ea typeface="+mn-ea"/>
                <a:cs typeface="+mn-cs"/>
              </a:rPr>
              <a:t>, R. H. R. </a:t>
            </a:r>
            <a:r>
              <a:rPr lang="pt-BR" sz="1200" b="1" kern="1200" dirty="0" smtClean="0">
                <a:solidFill>
                  <a:schemeClr val="tx1"/>
                </a:solidFill>
                <a:effectLst/>
                <a:latin typeface="+mn-lt"/>
                <a:ea typeface="+mn-ea"/>
                <a:cs typeface="+mn-cs"/>
              </a:rPr>
              <a:t>Letramento e capacidades de leitura para a cidadania</a:t>
            </a:r>
            <a:r>
              <a:rPr lang="pt-BR" sz="1200" kern="1200" dirty="0" smtClean="0">
                <a:solidFill>
                  <a:schemeClr val="tx1"/>
                </a:solidFill>
                <a:effectLst/>
                <a:latin typeface="+mn-lt"/>
                <a:ea typeface="+mn-ea"/>
                <a:cs typeface="+mn-cs"/>
              </a:rPr>
              <a:t>. São Paulo(SP</a:t>
            </a:r>
            <a:r>
              <a:rPr lang="en-US" sz="1200" kern="1200" dirty="0" smtClean="0">
                <a:solidFill>
                  <a:schemeClr val="tx1"/>
                </a:solidFill>
                <a:effectLst/>
                <a:latin typeface="+mn-lt"/>
                <a:ea typeface="+mn-ea"/>
                <a:cs typeface="+mn-cs"/>
              </a:rPr>
              <a:t>): SEE/CENP: 2004. </a:t>
            </a:r>
            <a:r>
              <a:rPr lang="en-US" sz="1200" kern="1200" dirty="0" err="1" smtClean="0">
                <a:solidFill>
                  <a:schemeClr val="tx1"/>
                </a:solidFill>
                <a:effectLst/>
                <a:latin typeface="+mn-lt"/>
                <a:ea typeface="+mn-ea"/>
                <a:cs typeface="+mn-cs"/>
              </a:rPr>
              <a:t>Apresentado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Congresso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maio</a:t>
            </a:r>
            <a:r>
              <a:rPr lang="en-US" sz="1200" kern="1200" dirty="0" smtClean="0">
                <a:solidFill>
                  <a:schemeClr val="tx1"/>
                </a:solidFill>
                <a:effectLst/>
                <a:latin typeface="+mn-lt"/>
                <a:ea typeface="+mn-ea"/>
                <a:cs typeface="+mn-cs"/>
              </a:rPr>
              <a:t> de 2004.</a:t>
            </a:r>
          </a:p>
        </p:txBody>
      </p:sp>
      <p:sp>
        <p:nvSpPr>
          <p:cNvPr id="4" name="Espaço Reservado para Número de Slide 3"/>
          <p:cNvSpPr>
            <a:spLocks noGrp="1"/>
          </p:cNvSpPr>
          <p:nvPr>
            <p:ph type="sldNum" sz="quarter" idx="10"/>
          </p:nvPr>
        </p:nvSpPr>
        <p:spPr/>
        <p:txBody>
          <a:bodyPr/>
          <a:lstStyle/>
          <a:p>
            <a:fld id="{4EB37962-8BB2-4A4B-B212-2D3DA622B414}" type="slidenum">
              <a:rPr lang="pt-BR" smtClean="0"/>
              <a:pPr/>
              <a:t>9</a:t>
            </a:fld>
            <a:endParaRPr lang="pt-BR"/>
          </a:p>
        </p:txBody>
      </p:sp>
    </p:spTree>
    <p:extLst>
      <p:ext uri="{BB962C8B-B14F-4D97-AF65-F5344CB8AC3E}">
        <p14:creationId xmlns:p14="http://schemas.microsoft.com/office/powerpoint/2010/main" xmlns="" val="141350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46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94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1338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450757"/>
          </a:xfrm>
          <a:prstGeom prst="rect">
            <a:avLst/>
          </a:prstGeom>
        </p:spPr>
        <p:txBody>
          <a:bodyPr/>
          <a:lstStyle/>
          <a:p>
            <a:r>
              <a:rPr lang="pt-BR" smtClean="0"/>
              <a:t>Clique para editar o título mestre</a:t>
            </a:r>
            <a:endParaRPr lang="en-US" dirty="0"/>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16CC7C70-D015-4427-B526-F4509122363F}" type="datetime1">
              <a:rPr lang="pt-BR" smtClean="0"/>
              <a:pPr/>
              <a:t>05/10/2015</a:t>
            </a:fld>
            <a:endParaRPr lang="pt-BR"/>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pt-BR"/>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BCCFF4C5-95A2-4A21-BC47-2A8D7464501D}" type="slidenum">
              <a:rPr lang="pt-BR" smtClean="0"/>
              <a:pPr/>
              <a:t>‹nº›</a:t>
            </a:fld>
            <a:endParaRPr lang="pt-BR"/>
          </a:p>
        </p:txBody>
      </p:sp>
    </p:spTree>
    <p:extLst>
      <p:ext uri="{BB962C8B-B14F-4D97-AF65-F5344CB8AC3E}">
        <p14:creationId xmlns:p14="http://schemas.microsoft.com/office/powerpoint/2010/main" xmlns="" val="8807032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fundo.jpg"/>
          <p:cNvPicPr>
            <a:picLocks noChangeAspect="1"/>
          </p:cNvPicPr>
          <p:nvPr userDrawn="1"/>
        </p:nvPicPr>
        <p:blipFill>
          <a:blip r:embed="rId6">
            <a:extLst>
              <a:ext uri="{28A0092B-C50C-407E-A947-70E740481C1C}">
                <a14:useLocalDpi xmlns:a14="http://schemas.microsoft.com/office/drawing/2010/main" xmlns=""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xmlns="" val="228080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7"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_s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50424" y="5354156"/>
            <a:ext cx="934947" cy="1142713"/>
          </a:xfrm>
          <a:prstGeom prst="rect">
            <a:avLst/>
          </a:prstGeom>
        </p:spPr>
      </p:pic>
      <p:sp>
        <p:nvSpPr>
          <p:cNvPr id="8" name="Subtítulo 2"/>
          <p:cNvSpPr txBox="1">
            <a:spLocks/>
          </p:cNvSpPr>
          <p:nvPr/>
        </p:nvSpPr>
        <p:spPr>
          <a:xfrm>
            <a:off x="4062541" y="502362"/>
            <a:ext cx="4828438" cy="2449491"/>
          </a:xfrm>
          <a:prstGeom prst="rect">
            <a:avLst/>
          </a:prstGeom>
        </p:spPr>
        <p:txBody>
          <a:bodyPr>
            <a:normAutofit fontScale="25000" lnSpcReduction="20000"/>
          </a:bodyPr>
          <a:lstStyle/>
          <a:p>
            <a:pPr marR="0" lvl="0" algn="r" defTabSz="457200" rtl="0" eaLnBrk="1" fontAlgn="auto" latinLnBrk="0" hangingPunct="1">
              <a:lnSpc>
                <a:spcPct val="100000"/>
              </a:lnSpc>
              <a:spcBef>
                <a:spcPct val="20000"/>
              </a:spcBef>
              <a:spcAft>
                <a:spcPts val="0"/>
              </a:spcAft>
              <a:buClrTx/>
              <a:buSzTx/>
              <a:tabLst/>
              <a:defRPr/>
            </a:pPr>
            <a:r>
              <a:rPr kumimoji="0" lang="pt-BR" sz="12800" b="1"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A COMPETÊNCIA LEITORA NAS DIVERSAS ÁREAS DO CONHECIMENTO</a:t>
            </a:r>
          </a:p>
          <a:p>
            <a:pPr marL="342900" indent="-342900" algn="r">
              <a:spcBef>
                <a:spcPct val="20000"/>
              </a:spcBef>
            </a:pPr>
            <a:endParaRPr lang="pt-BR" sz="8000" dirty="0" smtClean="0">
              <a:solidFill>
                <a:schemeClr val="tx1">
                  <a:lumMod val="75000"/>
                  <a:lumOff val="25000"/>
                </a:schemeClr>
              </a:solidFill>
            </a:endParaRPr>
          </a:p>
          <a:p>
            <a:pPr marL="342900" indent="-342900" algn="r">
              <a:spcBef>
                <a:spcPct val="20000"/>
              </a:spcBef>
            </a:pPr>
            <a:r>
              <a:rPr lang="pt-BR" sz="11200" dirty="0" smtClean="0">
                <a:solidFill>
                  <a:schemeClr val="tx1">
                    <a:lumMod val="75000"/>
                    <a:lumOff val="25000"/>
                  </a:schemeClr>
                </a:solidFill>
              </a:rPr>
              <a:t>Kátia L. </a:t>
            </a:r>
            <a:r>
              <a:rPr lang="pt-BR" sz="11200" dirty="0" err="1" smtClean="0">
                <a:solidFill>
                  <a:schemeClr val="tx1">
                    <a:lumMod val="75000"/>
                    <a:lumOff val="25000"/>
                  </a:schemeClr>
                </a:solidFill>
              </a:rPr>
              <a:t>Bräkling</a:t>
            </a:r>
            <a:endParaRPr lang="pt-BR" sz="11200" dirty="0" smtClean="0">
              <a:solidFill>
                <a:schemeClr val="tx1">
                  <a:lumMod val="75000"/>
                  <a:lumOff val="25000"/>
                </a:schemeClr>
              </a:solidFill>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pt-BR"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pt-BR"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descr="img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11731" y="2585541"/>
            <a:ext cx="7464612" cy="2768615"/>
          </a:xfrm>
          <a:prstGeom prst="rect">
            <a:avLst/>
          </a:prstGeom>
        </p:spPr>
      </p:pic>
      <p:pic>
        <p:nvPicPr>
          <p:cNvPr id="11" name="Picture 4" descr="logo.png"/>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41949" y="584136"/>
            <a:ext cx="2940839" cy="1685354"/>
          </a:xfrm>
          <a:prstGeom prst="rect">
            <a:avLst/>
          </a:prstGeom>
        </p:spPr>
      </p:pic>
    </p:spTree>
    <p:extLst>
      <p:ext uri="{BB962C8B-B14F-4D97-AF65-F5344CB8AC3E}">
        <p14:creationId xmlns:p14="http://schemas.microsoft.com/office/powerpoint/2010/main" xmlns="" val="2715142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007684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1" y="-1"/>
            <a:ext cx="9144001" cy="6854119"/>
          </a:xfrm>
          <a:prstGeom prst="rect">
            <a:avLst/>
          </a:prstGeom>
          <a:noFill/>
          <a:ln w="9525">
            <a:noFill/>
            <a:miter lim="800000"/>
            <a:headEnd/>
            <a:tailEnd/>
          </a:ln>
        </p:spPr>
      </p:pic>
    </p:spTree>
    <p:extLst>
      <p:ext uri="{BB962C8B-B14F-4D97-AF65-F5344CB8AC3E}">
        <p14:creationId xmlns:p14="http://schemas.microsoft.com/office/powerpoint/2010/main" xmlns="" val="2157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2174442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087298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3889265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3651653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937735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3240505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875396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4244324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328687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3924099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srcRect/>
          <a:stretch>
            <a:fillRect/>
          </a:stretch>
        </p:blipFill>
        <p:spPr bwMode="auto">
          <a:xfrm>
            <a:off x="-1"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9377350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extLst>
      <p:ext uri="{BB962C8B-B14F-4D97-AF65-F5344CB8AC3E}">
        <p14:creationId xmlns:p14="http://schemas.microsoft.com/office/powerpoint/2010/main" xmlns="" val="2691235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937735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4055832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2578276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 y="-1"/>
            <a:ext cx="9149180" cy="6858001"/>
          </a:xfrm>
          <a:prstGeom prst="rect">
            <a:avLst/>
          </a:prstGeom>
          <a:noFill/>
          <a:ln w="9525">
            <a:noFill/>
            <a:miter lim="800000"/>
            <a:headEnd/>
            <a:tailEnd/>
          </a:ln>
        </p:spPr>
      </p:pic>
    </p:spTree>
    <p:extLst>
      <p:ext uri="{BB962C8B-B14F-4D97-AF65-F5344CB8AC3E}">
        <p14:creationId xmlns:p14="http://schemas.microsoft.com/office/powerpoint/2010/main" xmlns="" val="347661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1"/>
            <a:ext cx="9149178" cy="6858001"/>
          </a:xfrm>
          <a:prstGeom prst="rect">
            <a:avLst/>
          </a:prstGeom>
          <a:noFill/>
          <a:ln w="9525">
            <a:noFill/>
            <a:miter lim="800000"/>
            <a:headEnd/>
            <a:tailEnd/>
          </a:ln>
        </p:spPr>
      </p:pic>
    </p:spTree>
    <p:extLst>
      <p:ext uri="{BB962C8B-B14F-4D97-AF65-F5344CB8AC3E}">
        <p14:creationId xmlns:p14="http://schemas.microsoft.com/office/powerpoint/2010/main" xmlns="" val="2079001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4017342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pic>
        <p:nvPicPr>
          <p:cNvPr id="3074" name="Picture 2" descr="Z:\MARKETING\SERVIÇOS EDUCACIONAIS\SOMOS MESTRES\GESTOR ESCOLAR 3\Processos\wetransfer-24dca4\PPT KATIA - ALTAS\manual-de-etiqueta-2014-1.jpg"/>
          <p:cNvPicPr>
            <a:picLocks noChangeAspect="1" noChangeArrowheads="1"/>
          </p:cNvPicPr>
          <p:nvPr/>
        </p:nvPicPr>
        <p:blipFill>
          <a:blip r:embed="rId4"/>
          <a:srcRect/>
          <a:stretch>
            <a:fillRect/>
          </a:stretch>
        </p:blipFill>
        <p:spPr bwMode="auto">
          <a:xfrm>
            <a:off x="2998740" y="2906975"/>
            <a:ext cx="3047900" cy="3641251"/>
          </a:xfrm>
          <a:prstGeom prst="rect">
            <a:avLst/>
          </a:prstGeom>
          <a:noFill/>
        </p:spPr>
      </p:pic>
    </p:spTree>
    <p:extLst>
      <p:ext uri="{BB962C8B-B14F-4D97-AF65-F5344CB8AC3E}">
        <p14:creationId xmlns:p14="http://schemas.microsoft.com/office/powerpoint/2010/main" xmlns="" val="30509300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328687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3669028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8595</Words>
  <Application>Microsoft Office PowerPoint</Application>
  <PresentationFormat>Apresentação na tela (4:3)</PresentationFormat>
  <Paragraphs>392</Paragraphs>
  <Slides>24</Slides>
  <Notes>22</Notes>
  <HiddenSlides>0</HiddenSlides>
  <MMClips>0</MMClips>
  <ScaleCrop>false</ScaleCrop>
  <HeadingPairs>
    <vt:vector size="4" baseType="variant">
      <vt:variant>
        <vt:lpstr>Tema</vt:lpstr>
      </vt:variant>
      <vt:variant>
        <vt:i4>1</vt:i4>
      </vt:variant>
      <vt:variant>
        <vt:lpstr>Títulos de slides</vt:lpstr>
      </vt:variant>
      <vt:variant>
        <vt:i4>24</vt:i4>
      </vt:variant>
    </vt:vector>
  </HeadingPairs>
  <TitlesOfParts>
    <vt:vector size="2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Alê</dc:creator>
  <cp:lastModifiedBy>MCarreira</cp:lastModifiedBy>
  <cp:revision>261</cp:revision>
  <dcterms:created xsi:type="dcterms:W3CDTF">2015-05-12T13:03:12Z</dcterms:created>
  <dcterms:modified xsi:type="dcterms:W3CDTF">2015-10-05T13:08:00Z</dcterms:modified>
</cp:coreProperties>
</file>